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2"/>
  </p:notesMasterIdLst>
  <p:handoutMasterIdLst>
    <p:handoutMasterId r:id="rId123"/>
  </p:handoutMasterIdLst>
  <p:sldIdLst>
    <p:sldId id="2076138386" r:id="rId10"/>
    <p:sldId id="2147477340" r:id="rId11"/>
    <p:sldId id="2076137339" r:id="rId12"/>
    <p:sldId id="2076136683" r:id="rId13"/>
    <p:sldId id="2147470468" r:id="rId14"/>
    <p:sldId id="2147470513" r:id="rId15"/>
    <p:sldId id="276" r:id="rId16"/>
    <p:sldId id="2147477244" r:id="rId17"/>
    <p:sldId id="2147477372" r:id="rId18"/>
    <p:sldId id="2147477286" r:id="rId19"/>
    <p:sldId id="2147477256" r:id="rId20"/>
    <p:sldId id="2147477321" r:id="rId21"/>
    <p:sldId id="2147477322" r:id="rId22"/>
    <p:sldId id="2147477323" r:id="rId23"/>
    <p:sldId id="2147477290" r:id="rId24"/>
    <p:sldId id="2147477355" r:id="rId25"/>
    <p:sldId id="2076136818" r:id="rId26"/>
    <p:sldId id="2147470497" r:id="rId27"/>
    <p:sldId id="2147477378" r:id="rId28"/>
    <p:sldId id="2147470507" r:id="rId29"/>
    <p:sldId id="2147477379" r:id="rId30"/>
    <p:sldId id="2147477255" r:id="rId31"/>
    <p:sldId id="2147470469" r:id="rId32"/>
    <p:sldId id="2147477275" r:id="rId33"/>
    <p:sldId id="2147477335" r:id="rId34"/>
    <p:sldId id="2147477334" r:id="rId35"/>
    <p:sldId id="2147477332" r:id="rId36"/>
    <p:sldId id="2147477333" r:id="rId37"/>
    <p:sldId id="2147477329" r:id="rId38"/>
    <p:sldId id="2147477380" r:id="rId39"/>
    <p:sldId id="2147477338" r:id="rId40"/>
    <p:sldId id="2147477324" r:id="rId41"/>
    <p:sldId id="2147477330" r:id="rId42"/>
    <p:sldId id="2147470498" r:id="rId43"/>
    <p:sldId id="2147470508" r:id="rId44"/>
    <p:sldId id="2147470375" r:id="rId45"/>
    <p:sldId id="2147477328" r:id="rId46"/>
    <p:sldId id="2147477327" r:id="rId47"/>
    <p:sldId id="2147477331" r:id="rId48"/>
    <p:sldId id="2147470506" r:id="rId49"/>
    <p:sldId id="2147477368" r:id="rId50"/>
    <p:sldId id="2147477369" r:id="rId51"/>
    <p:sldId id="2076136950" r:id="rId52"/>
    <p:sldId id="2076136684" r:id="rId53"/>
    <p:sldId id="2147470267" r:id="rId54"/>
    <p:sldId id="2147470258" r:id="rId55"/>
    <p:sldId id="2147477337" r:id="rId56"/>
    <p:sldId id="2147477258" r:id="rId57"/>
    <p:sldId id="2076138548" r:id="rId58"/>
    <p:sldId id="2147477344" r:id="rId59"/>
    <p:sldId id="2147477345" r:id="rId60"/>
    <p:sldId id="2147477262" r:id="rId61"/>
    <p:sldId id="2147477339" r:id="rId62"/>
    <p:sldId id="2147477346" r:id="rId63"/>
    <p:sldId id="2147477383" r:id="rId64"/>
    <p:sldId id="2147477260" r:id="rId65"/>
    <p:sldId id="2147477348" r:id="rId66"/>
    <p:sldId id="2147477261" r:id="rId67"/>
    <p:sldId id="2147477360" r:id="rId68"/>
    <p:sldId id="2147477349" r:id="rId69"/>
    <p:sldId id="2147477271" r:id="rId70"/>
    <p:sldId id="2147477250" r:id="rId71"/>
    <p:sldId id="2147477347" r:id="rId72"/>
    <p:sldId id="2147477268" r:id="rId73"/>
    <p:sldId id="2147477370" r:id="rId74"/>
    <p:sldId id="2147477371" r:id="rId75"/>
    <p:sldId id="2076138372" r:id="rId76"/>
    <p:sldId id="2076136685" r:id="rId77"/>
    <p:sldId id="2142533241" r:id="rId78"/>
    <p:sldId id="2147477289" r:id="rId79"/>
    <p:sldId id="2147477382" r:id="rId80"/>
    <p:sldId id="2147477312" r:id="rId81"/>
    <p:sldId id="2147477316" r:id="rId82"/>
    <p:sldId id="2147477313" r:id="rId83"/>
    <p:sldId id="2147477288" r:id="rId84"/>
    <p:sldId id="2147477302" r:id="rId85"/>
    <p:sldId id="2147477299" r:id="rId86"/>
    <p:sldId id="2147477342" r:id="rId87"/>
    <p:sldId id="2147477317" r:id="rId88"/>
    <p:sldId id="2147477352" r:id="rId89"/>
    <p:sldId id="2147477343" r:id="rId90"/>
    <p:sldId id="2147470566" r:id="rId91"/>
    <p:sldId id="2147477354" r:id="rId92"/>
    <p:sldId id="2147477314" r:id="rId93"/>
    <p:sldId id="2076138571" r:id="rId94"/>
    <p:sldId id="2147477373" r:id="rId95"/>
    <p:sldId id="2147477374" r:id="rId96"/>
    <p:sldId id="2076138373" r:id="rId97"/>
    <p:sldId id="2076136686" r:id="rId98"/>
    <p:sldId id="11114" r:id="rId99"/>
    <p:sldId id="2147477279" r:id="rId100"/>
    <p:sldId id="2147477367" r:id="rId101"/>
    <p:sldId id="2147477310" r:id="rId102"/>
    <p:sldId id="2147477311" r:id="rId103"/>
    <p:sldId id="2147477309" r:id="rId104"/>
    <p:sldId id="2076138512" r:id="rId105"/>
    <p:sldId id="2147477375" r:id="rId106"/>
    <p:sldId id="2076138367" r:id="rId107"/>
    <p:sldId id="2076136687" r:id="rId108"/>
    <p:sldId id="2147477283" r:id="rId109"/>
    <p:sldId id="2076138598" r:id="rId110"/>
    <p:sldId id="2147477376" r:id="rId111"/>
    <p:sldId id="2076138586" r:id="rId112"/>
    <p:sldId id="2076138532" r:id="rId113"/>
    <p:sldId id="2147477285" r:id="rId114"/>
    <p:sldId id="2147477384" r:id="rId115"/>
    <p:sldId id="2076138374" r:id="rId116"/>
    <p:sldId id="2147477287" r:id="rId117"/>
    <p:sldId id="2147477315" r:id="rId118"/>
    <p:sldId id="2147477254" r:id="rId119"/>
    <p:sldId id="2147477325" r:id="rId120"/>
    <p:sldId id="2147477377" r:id="rId121"/>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7244"/>
            <p14:sldId id="2147477372"/>
          </p14:sldIdLst>
        </p14:section>
        <p14:section name="1.2 Getting started with SQL Server 2022" id="{7160FEA7-549D-4F2C-9AE2-438E93F741D5}">
          <p14:sldIdLst>
            <p14:sldId id="2147477286"/>
            <p14:sldId id="2147477256"/>
            <p14:sldId id="2147477321"/>
            <p14:sldId id="2147477322"/>
            <p14:sldId id="2147477323"/>
          </p14:sldIdLst>
        </p14:section>
        <p14:section name="1.3 Knowledge Check and Summary" id="{7561A1AD-28A2-40D0-A8FD-A6896EAE3DA9}">
          <p14:sldIdLst>
            <p14:sldId id="2147477290"/>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0497"/>
            <p14:sldId id="2147477378"/>
            <p14:sldId id="2147470507"/>
            <p14:sldId id="2147477379"/>
            <p14:sldId id="2147477255"/>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7333"/>
            <p14:sldId id="2147477329"/>
          </p14:sldIdLst>
        </p14:section>
        <p14:section name="2.3 Near real-time analytics with Synapse Link" id="{7E5B6FE6-CBE7-4747-BAA2-598B6AB64BEB}">
          <p14:sldIdLst>
            <p14:sldId id="2147477380"/>
            <p14:sldId id="2147477338"/>
            <p14:sldId id="2147477324"/>
            <p14:sldId id="2147477330"/>
          </p14:sldIdLst>
        </p14:section>
        <p14:section name="2.3 Azure Security hybrid capabililties" id="{9A6D3189-EEF5-4C98-9EC6-655249381378}">
          <p14:sldIdLst>
            <p14:sldId id="2147470498"/>
            <p14:sldId id="2147470508"/>
            <p14:sldId id="2147470375"/>
            <p14:sldId id="2147477328"/>
            <p14:sldId id="2147477327"/>
            <p14:sldId id="2147477331"/>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7268"/>
          </p14:sldIdLst>
        </p14:section>
        <p14:section name="3.7 Knowledge Measure and  Summary" id="{ED0C5694-B48C-49C9-83DC-C4F58B86FD9A}">
          <p14:sldIdLst>
            <p14:sldId id="2147477370"/>
            <p14:sldId id="2147477371"/>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7352"/>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076138571"/>
          </p14:sldIdLst>
        </p14:section>
        <p14:section name="4.7 Knowledge Measure and Summary" id="{E813E393-E1B8-4FDE-8F06-66CDB238B56A}">
          <p14:sldIdLst>
            <p14:sldId id="2147477373"/>
            <p14:sldId id="2147477374"/>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076138512"/>
          </p14:sldIdLst>
        </p14:section>
        <p14:section name="5.6 Knowledge Measure and Summary" id="{F1FCAEE1-1C0A-4E1A-AB19-D02ED7855932}">
          <p14:sldIdLst>
            <p14:sldId id="2147477375"/>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076138598"/>
          </p14:sldIdLst>
        </p14:section>
        <p14:section name="6.3 Knowledge Measure and Summary" id="{80FAC623-AC61-4C69-96ED-1091056ACD1A}">
          <p14:sldIdLst>
            <p14:sldId id="2147477376"/>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D57FF-9067-48AD-9322-2AD70797F053}" v="1276" dt="2022-10-27T21:07:36.7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92" y="11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handoutMaster" Target="handoutMasters/handoutMaster1.xml"/><Relationship Id="rId128" Type="http://schemas.openxmlformats.org/officeDocument/2006/relationships/tableStyles" Target="tableStyle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commentAuthors" Target="commentAuthors.xml"/><Relationship Id="rId129" Type="http://schemas.microsoft.com/office/2016/11/relationships/changesInfo" Target="changesInfos/changesInfo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microsoft.com/office/2015/10/relationships/revisionInfo" Target="revisionInfo.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presProps" Target="presProps.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microsoft.com/office/2018/10/relationships/authors" Target="author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viewProps" Target="viewProp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0-27T21:09:40.797" v="1969" actId="478"/>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0-27T21:04:56.534" v="1947" actId="20577"/>
        <pc:sldMkLst>
          <pc:docMk/>
          <pc:sldMk cId="2651755647" sldId="2076138386"/>
        </pc:sldMkLst>
        <pc:spChg chg="mod">
          <ac:chgData name="Bob Ward" userId="6da7c2dd-8e2e-469f-a216-c384312e2a2d" providerId="ADAL" clId="{581D57FF-9067-48AD-9322-2AD70797F053}" dt="2022-10-27T21:04:56.534" v="1947" actId="20577"/>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mod modAnim modShow">
        <pc:chgData name="Bob Ward" userId="6da7c2dd-8e2e-469f-a216-c384312e2a2d" providerId="ADAL" clId="{581D57FF-9067-48AD-9322-2AD70797F053}" dt="2022-10-19T17:43:54.107" v="105" actId="729"/>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mod modShow">
        <pc:chgData name="Bob Ward" userId="6da7c2dd-8e2e-469f-a216-c384312e2a2d" providerId="ADAL" clId="{581D57FF-9067-48AD-9322-2AD70797F053}" dt="2022-10-19T17:54:38.356" v="113" actId="729"/>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modSp modAnim">
        <pc:chgData name="Bob Ward" userId="6da7c2dd-8e2e-469f-a216-c384312e2a2d" providerId="ADAL" clId="{581D57FF-9067-48AD-9322-2AD70797F053}" dt="2022-10-19T17:13:59.224" v="2" actId="20577"/>
        <pc:sldMkLst>
          <pc:docMk/>
          <pc:sldMk cId="2990148822" sldId="2147477256"/>
        </pc:sldMkLst>
        <pc:spChg chg="mod">
          <ac:chgData name="Bob Ward" userId="6da7c2dd-8e2e-469f-a216-c384312e2a2d" providerId="ADAL" clId="{581D57FF-9067-48AD-9322-2AD70797F053}" dt="2022-10-19T17:13:59.224" v="2" actId="20577"/>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20T22:53:55.144" v="1784" actId="1076"/>
        <pc:sldMkLst>
          <pc:docMk/>
          <pc:sldMk cId="336449971" sldId="2147477310"/>
        </pc:sldMkLst>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modSp mod">
        <pc:chgData name="Bob Ward" userId="6da7c2dd-8e2e-469f-a216-c384312e2a2d" providerId="ADAL" clId="{581D57FF-9067-48AD-9322-2AD70797F053}" dt="2022-10-19T17:17:07.307" v="40" actId="20577"/>
        <pc:sldMkLst>
          <pc:docMk/>
          <pc:sldMk cId="3246108082" sldId="2147477322"/>
        </pc:sldMkLst>
        <pc:spChg chg="mod">
          <ac:chgData name="Bob Ward" userId="6da7c2dd-8e2e-469f-a216-c384312e2a2d" providerId="ADAL" clId="{581D57FF-9067-48AD-9322-2AD70797F053}" dt="2022-10-19T17:17:07.307" v="40" actId="20577"/>
          <ac:spMkLst>
            <pc:docMk/>
            <pc:sldMk cId="3246108082" sldId="2147477322"/>
            <ac:spMk id="3" creationId="{ABDB519A-29CB-8116-FE6B-797503AFF1C8}"/>
          </ac:spMkLst>
        </pc:spChg>
      </pc:sldChg>
      <pc:sldChg chg="modSp mod">
        <pc:chgData name="Bob Ward" userId="6da7c2dd-8e2e-469f-a216-c384312e2a2d" providerId="ADAL" clId="{581D57FF-9067-48AD-9322-2AD70797F053}" dt="2022-10-19T17:17:32.926" v="56" actId="20577"/>
        <pc:sldMkLst>
          <pc:docMk/>
          <pc:sldMk cId="3526375400" sldId="2147477323"/>
        </pc:sldMkLst>
        <pc:spChg chg="mod">
          <ac:chgData name="Bob Ward" userId="6da7c2dd-8e2e-469f-a216-c384312e2a2d" providerId="ADAL" clId="{581D57FF-9067-48AD-9322-2AD70797F053}" dt="2022-10-19T17:17:32.926" v="56" actId="20577"/>
          <ac:spMkLst>
            <pc:docMk/>
            <pc:sldMk cId="3526375400" sldId="2147477323"/>
            <ac:spMk id="3" creationId="{ABDB519A-29CB-8116-FE6B-797503AFF1C8}"/>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10/27/2022 4:08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10/27/2022 4:08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an article https://docs.microsoft.com/en-us/azure/azure-arc/servers/manage-vm-extensions</a:t>
            </a:r>
          </a:p>
          <a:p>
            <a:endParaRPr lang="en-US"/>
          </a:p>
          <a:p>
            <a:r>
              <a:rPr lang="en-US"/>
              <a:t>Here is another one https://docs.microsoft.com/en-us/azure/azure-arc/servers/agent-overview#agent-component-details</a:t>
            </a:r>
          </a:p>
          <a:p>
            <a:endParaRPr lang="en-US"/>
          </a:p>
          <a:p>
            <a:r>
              <a:rPr lang="en-US"/>
              <a:t>If you supply MS login it auto fills out required fields. You may want to change RG .It even provides a drop down to choose the RG per your sub. It failed though with this cryptic error probably because my login doesn’t have the right permissions.</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RHEL container images are listed at https://mcr.microsoft.com/v2/mssql/rhel/server/tags/list</a:t>
            </a:r>
          </a:p>
          <a:p>
            <a:r>
              <a:rPr lang="en-US"/>
              <a:t>Ubuntu images are listed at https://mcr.microsoft.com/v2/mssql/server/tags/list</a:t>
            </a:r>
          </a:p>
          <a:p>
            <a:endParaRPr lang="en-US"/>
          </a:p>
          <a:p>
            <a:r>
              <a:rPr lang="en-US"/>
              <a:t>There is some new DTC functionality but I’m trying to determine if this is new to SQL22</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55172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7709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Assume a deployed SQL Server 2022 instance with a database and Azure SQL Managed Instance connected with Azure (VPN, Express Route, Azure virtual network, …)</a:t>
            </a:r>
          </a:p>
          <a:p>
            <a:endParaRPr lang="en-US"/>
          </a:p>
          <a:p>
            <a:pPr marL="228600" indent="-228600">
              <a:buAutoNum type="arabicPeriod"/>
            </a:pPr>
            <a:r>
              <a:rPr lang="en-US"/>
              <a:t>Establish connectivity between SQL Server and Azure SQL Managed Instance using Azure networking and dbm endpoints</a:t>
            </a:r>
          </a:p>
          <a:p>
            <a:pPr marL="228600" indent="-228600">
              <a:buAutoNum type="arabicPeriod"/>
            </a:pPr>
            <a:r>
              <a:rPr lang="en-US"/>
              <a:t>Start the replication database process on SQL Server 2022 by creating an AG (you could have an existing AG) on SQL Server 2022 with dbm endpoints secured on each side.</a:t>
            </a:r>
          </a:p>
          <a:p>
            <a:pPr marL="228600" indent="-228600">
              <a:buAutoNum type="arabicPeriod"/>
            </a:pPr>
            <a:r>
              <a:rPr lang="en-US"/>
              <a:t>Create the DAG with SQL Server 2022 and Azure SQL Managed Instance.</a:t>
            </a:r>
          </a:p>
          <a:p>
            <a:pPr marL="228600" indent="-228600">
              <a:buAutoNum type="arabicPeriod"/>
            </a:pPr>
            <a:r>
              <a:rPr lang="en-US"/>
              <a:t>Create the link between SQL Server and MI which seeds the database to MI</a:t>
            </a:r>
          </a:p>
          <a:p>
            <a:pPr marL="228600" indent="-228600">
              <a:buAutoNum type="arabicPeriod"/>
            </a:pPr>
            <a:r>
              <a:rPr lang="en-US"/>
              <a:t>Changes on the primary are sent to the replica database in MI via transaction log blocks</a:t>
            </a:r>
          </a:p>
          <a:p>
            <a:pPr marL="228600" indent="-228600">
              <a:buAutoNum type="arabicPeriod"/>
            </a:pPr>
            <a:r>
              <a:rPr lang="en-US"/>
              <a:t>Execute read queries against replicas in MI</a:t>
            </a:r>
          </a:p>
          <a:p>
            <a:pPr marL="228600" indent="-228600">
              <a:buAutoNum type="arabicPeriod"/>
            </a:pPr>
            <a:endParaRPr lang="en-US"/>
          </a:p>
          <a:p>
            <a:pPr marL="228600" indent="-228600">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87694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71742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17560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837655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Powershell also supported to create the linked services and manage linked connection</a:t>
            </a:r>
          </a:p>
          <a:p>
            <a:endParaRPr lang="en-US"/>
          </a:p>
          <a:p>
            <a:r>
              <a:rPr lang="en-US"/>
              <a:t>Guide to the numbers and animation:</a:t>
            </a:r>
          </a:p>
          <a:p>
            <a:endParaRPr lang="en-US"/>
          </a:p>
          <a:p>
            <a:r>
              <a:rPr lang="en-US"/>
              <a:t>Start with SQL Serer 2022 deployed with a database and an Azure subscription</a:t>
            </a:r>
          </a:p>
          <a:p>
            <a:endParaRPr lang="en-US"/>
          </a:p>
          <a:p>
            <a:pPr marL="228600" indent="-228600">
              <a:buAutoNum type="arabicPeriod"/>
            </a:pPr>
            <a:r>
              <a:rPr lang="en-US"/>
              <a:t>Create a Synapse workspace</a:t>
            </a:r>
          </a:p>
          <a:p>
            <a:pPr marL="228600" indent="-228600">
              <a:buAutoNum type="arabicPeriod"/>
            </a:pPr>
            <a:r>
              <a:rPr lang="en-US"/>
              <a:t>Create a SQL dedicated pool</a:t>
            </a:r>
          </a:p>
          <a:p>
            <a:pPr marL="228600" indent="-228600">
              <a:buAutoNum type="arabicPeriod"/>
            </a:pPr>
            <a:r>
              <a:rPr lang="en-US"/>
              <a:t>Create a linked service for SQL Server 2022. Install SHIR to connect to the Synapse control plane</a:t>
            </a:r>
          </a:p>
          <a:p>
            <a:pPr marL="228600" indent="-228600">
              <a:buAutoNum type="arabicPeriod"/>
            </a:pPr>
            <a:r>
              <a:rPr lang="en-US"/>
              <a:t>Create an Azure Storage Account called a Landing Zone Create a linked service for the landing zone</a:t>
            </a:r>
          </a:p>
          <a:p>
            <a:pPr marL="228600" indent="-228600">
              <a:buAutoNum type="arabicPeriod"/>
            </a:pPr>
            <a:r>
              <a:rPr lang="en-US"/>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a:t>Create a Power I report to visualize your data directly on SQL pool tables.</a:t>
            </a:r>
          </a:p>
          <a:p>
            <a:endParaRPr lang="en-US"/>
          </a:p>
          <a:p>
            <a:endParaRPr lang="en-US"/>
          </a:p>
          <a:p>
            <a:r>
              <a:rPr lang="en-US"/>
              <a:t>Details of how ADF talks to SHIR can be found at</a:t>
            </a:r>
          </a:p>
          <a:p>
            <a:endParaRPr lang="en-US"/>
          </a:p>
          <a:p>
            <a:r>
              <a:rPr lang="en-US"/>
              <a:t>https://docs.microsoft.com/en-us/azure/data-factory/create-self-hosted-integration-runtime?tabs=data-factory#command-flow-and-data-flow</a:t>
            </a:r>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47022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25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how does Arc extension help Defender like it does with AAD and Purview</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2332638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configure via portal, powershell, or az cli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941491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3905283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4234354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TODO: Checking on CLI</a:t>
            </a:r>
          </a:p>
          <a:p>
            <a:pPr marL="0" indent="0">
              <a:buNone/>
            </a:pPr>
            <a:endParaRPr lang="en-US"/>
          </a:p>
          <a:p>
            <a:pPr marL="228600" indent="-228600">
              <a:buAutoNum type="arabicPeriod"/>
            </a:pPr>
            <a:r>
              <a:rPr lang="en-US"/>
              <a:t>Register SQL Server as an Arc-enabled SQL Server and enable AAD authentication. Then enable Microsoft Purview which writes information into the registry or mssql.conf</a:t>
            </a:r>
          </a:p>
          <a:p>
            <a:pPr marL="228600" indent="-228600">
              <a:buAutoNum type="arabicPeriod"/>
            </a:pPr>
            <a:r>
              <a:rPr lang="en-US"/>
              <a:t>Register SQL Server in Purview Studio and create Data and/or DevOps policies</a:t>
            </a:r>
          </a:p>
          <a:p>
            <a:pPr marL="228600" indent="-228600">
              <a:buAutoNum type="arabicPeriod"/>
            </a:pPr>
            <a:r>
              <a:rPr lang="en-US"/>
              <a:t>SQL Server uses information in the registry to extract policy information from Purview and store this in a policy cache in system table metadata</a:t>
            </a:r>
          </a:p>
          <a:p>
            <a:pPr marL="228600" indent="-228600">
              <a:buAutoNum type="arabicPeriod"/>
            </a:pPr>
            <a:r>
              <a:rPr lang="en-US"/>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2188474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1276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28347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2175842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110297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980523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213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Ledger limits</a:t>
            </a:r>
          </a:p>
          <a:p>
            <a:endParaRPr lang="en-US"/>
          </a:p>
          <a:p>
            <a:pPr algn="l">
              <a:buFont typeface="Arial" panose="020B0604020202020204" pitchFamily="34" charset="0"/>
              <a:buChar char="•"/>
            </a:pPr>
            <a:r>
              <a:rPr lang="en-US" b="0" i="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a:solidFill>
                  <a:srgbClr val="171717"/>
                </a:solidFill>
                <a:effectLst/>
                <a:latin typeface="Segoe UI" panose="020B0502040204020203" pitchFamily="34" charset="0"/>
              </a:rPr>
              <a:t>Transactional replication isn't supported for ledger tables.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16567949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TODO: Review with latest SQL 2022 deck</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43210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Hyperscale uses snapshot backups with Azure Standard Storage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a:ln w="3175">
                  <a:noFill/>
                </a:ln>
                <a:gradFill>
                  <a:gsLst>
                    <a:gs pos="1250">
                      <a:prstClr val="black"/>
                    </a:gs>
                    <a:gs pos="100000">
                      <a:prstClr val="black"/>
                    </a:gs>
                  </a:gsLst>
                  <a:lin ang="5400000" scaled="0"/>
                </a:gradFill>
                <a:latin typeface="Segoe UI Semibold"/>
                <a:cs typeface="Segoe UI" pitchFamily="34" charset="0"/>
              </a:rPr>
            </a:br>
            <a:endParaRPr lang="en-US" sz="4000" spc="-5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Stability for critical workloads</a:t>
            </a:r>
            <a:r>
              <a:rPr lang="en-US" sz="180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a:br>
            <a:br>
              <a:rPr lang="en-US" sz="1800"/>
            </a:br>
            <a:r>
              <a:rPr lang="en-US" sz="1800"/>
              <a:t>Some customers find that the size of their databases and the overhead that compression causes, forces them to choose between maintenance activities and revenue. </a:t>
            </a:r>
            <a:br>
              <a:rPr lang="en-US" sz="1800"/>
            </a:br>
            <a:br>
              <a:rPr lang="en-US" sz="1800"/>
            </a:br>
            <a:r>
              <a:rPr lang="en-US" sz="1800"/>
              <a:t>Consider the Black Friday / holiday windows, end of month &amp; end of quarter reporting, and other spikes throughout the year.</a:t>
            </a:r>
            <a:br>
              <a:rPr lang="en-US" sz="1800"/>
            </a:br>
            <a:r>
              <a:rPr lang="en-US" sz="1800" i="1"/>
              <a:t>(Speaker notes:  You could mention Mother’s Day &amp; Valentines Day for a florist, tax season, Superbowl advertising, and other critical windows that need special considerations.)</a:t>
            </a:r>
            <a:br>
              <a:rPr lang="en-US" sz="1800" i="1"/>
            </a:br>
            <a:endParaRPr lang="en-US" sz="1800" i="1"/>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Consistent performance without oversizing</a:t>
            </a:r>
            <a:r>
              <a:rPr lang="en-US" sz="1800" b="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a:br>
            <a:endParaRPr lang="en-US" sz="1800" i="1"/>
          </a:p>
          <a:p>
            <a:pPr marL="285750" indent="-285750">
              <a:buFont typeface="Arial" panose="020B0604020202020204" pitchFamily="34" charset="0"/>
              <a:buChar char="•"/>
            </a:pPr>
            <a:r>
              <a:rPr lang="en-US" sz="1800" b="1"/>
              <a:t>Remove scalability blockers </a:t>
            </a:r>
            <a:r>
              <a:rPr lang="en-US" sz="180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a:p>
          <a:p>
            <a:pPr marL="285750" indent="-285750">
              <a:buFont typeface="Arial" panose="020B0604020202020204" pitchFamily="34" charset="0"/>
              <a:buChar char="•"/>
            </a:pPr>
            <a:r>
              <a:rPr lang="en-US" sz="1800" b="1"/>
              <a:t>Make the most of current hardware</a:t>
            </a:r>
            <a:r>
              <a:rPr lang="en-US" sz="1800" b="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a:p>
          <a:p>
            <a:pPr algn="l">
              <a:buFont typeface="Arial" panose="020B0604020202020204" pitchFamily="34" charset="0"/>
              <a:buNone/>
            </a:pPr>
            <a:r>
              <a:rPr lang="en-US" sz="1800" b="0" i="0">
                <a:solidFill>
                  <a:srgbClr val="FFFFFF"/>
                </a:solidFill>
                <a:effectLst/>
                <a:latin typeface="Segoe UI" panose="020B0502040204020203" pitchFamily="34" charset="0"/>
              </a:rPr>
              <a:t>In </a:t>
            </a:r>
            <a:r>
              <a:rPr lang="en-US" sz="1800" b="1" i="0" u="sng">
                <a:solidFill>
                  <a:srgbClr val="FFFFFF"/>
                </a:solidFill>
                <a:effectLst/>
                <a:latin typeface="Segoe UI" panose="020B0502040204020203" pitchFamily="34" charset="0"/>
              </a:rPr>
              <a:t>SQL Server 2022</a:t>
            </a:r>
            <a:r>
              <a:rPr lang="en-US" sz="1800" b="0" i="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a:solidFill>
                  <a:srgbClr val="FFFFFF"/>
                </a:solidFill>
                <a:effectLst/>
                <a:latin typeface="Segoe UI" panose="020B0502040204020203" pitchFamily="34" charset="0"/>
              </a:rPr>
              <a:t>framework</a:t>
            </a:r>
            <a:r>
              <a:rPr lang="en-US" sz="1800" b="0" i="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a:solidFill>
                  <a:srgbClr val="FFFFFF"/>
                </a:solidFill>
                <a:effectLst/>
                <a:latin typeface="Segoe UI" panose="020B0502040204020203" pitchFamily="34" charset="0"/>
              </a:rPr>
            </a:br>
            <a:r>
              <a:rPr lang="en-US" sz="1800" b="0" i="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a:solidFill>
                  <a:srgbClr val="FFFFFF"/>
                </a:solidFill>
                <a:effectLst/>
                <a:latin typeface="Segoe UI" panose="020B0502040204020203" pitchFamily="34" charset="0"/>
              </a:rPr>
            </a:br>
            <a:r>
              <a:rPr lang="en-US" sz="1800" b="0" i="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The </a:t>
            </a:r>
            <a:r>
              <a:rPr lang="en-US" sz="1100"/>
              <a:t>Intel QAT backup compression tightly </a:t>
            </a:r>
            <a:r>
              <a:rPr lang="en-US" sz="1800" b="0" i="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2800" b="0" i="0">
                <a:solidFill>
                  <a:srgbClr val="FFFFFF"/>
                </a:solidFill>
                <a:effectLst/>
                <a:latin typeface="Segoe UI" panose="020B0502040204020203" pitchFamily="34" charset="0"/>
              </a:rPr>
              <a:t>During testing of Intel Quick Assist Technology (QAT) with SQL Server 2022 </a:t>
            </a:r>
            <a:r>
              <a:rPr lang="en-US" sz="1800" b="0" i="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a:solidFill>
                <a:srgbClr val="FFFFFF"/>
              </a:solidFill>
              <a:effectLst/>
              <a:latin typeface="Segoe UI" panose="020B0502040204020203" pitchFamily="34" charset="0"/>
            </a:endParaRPr>
          </a:p>
          <a:p>
            <a:pPr algn="l">
              <a:buFont typeface="Arial" panose="020B0604020202020204" pitchFamily="34" charset="0"/>
              <a:buNone/>
            </a:pPr>
            <a:r>
              <a:rPr lang="en-US" sz="1800" b="0" i="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785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CETAS = CREATE EXTERNAL TABLE AS SELECT</a:t>
            </a:r>
          </a:p>
          <a:p>
            <a:endParaRPr lang="en-US"/>
          </a:p>
          <a:p>
            <a:r>
              <a:rPr lang="en-US"/>
              <a:t>TODO: Add in speaker notes for what are the perf best practices for parquet and delta</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110072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3263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5410079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10/27/2022 4:08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details for SSAS at https://powerbi.microsoft.com/en-us/blog/whats-new-in-sql-server-2022-analysis-services-ctp-2-0</a:t>
            </a:r>
          </a:p>
          <a:p>
            <a:endParaRPr lang="en-US"/>
          </a:p>
          <a:p>
            <a:r>
              <a:rPr lang="en-US"/>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TODO: Still waiting for </a:t>
            </a:r>
            <a:r>
              <a:rPr lang="en-US" sz="1800">
                <a:solidFill>
                  <a:srgbClr val="262626"/>
                </a:solidFill>
                <a:effectLst/>
                <a:latin typeface="Segoe UI" panose="020B0502040204020203" pitchFamily="34" charset="0"/>
              </a:rPr>
              <a:t>Cookie McCray</a:t>
            </a:r>
            <a:r>
              <a:rPr lang="en-US" sz="1800">
                <a:solidFill>
                  <a:srgbClr val="262626"/>
                </a:solidFill>
                <a:effectLst/>
                <a:latin typeface="Arial" panose="020B0604020202020204" pitchFamily="34" charset="0"/>
              </a:rPr>
              <a:t> for details on these</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31385649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10/27/2022 4:08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83.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3.xml"/></Relationships>
</file>

<file path=ppt/slides/_rels/slide106.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18.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9.xml"/><Relationship Id="rId16" Type="http://schemas.openxmlformats.org/officeDocument/2006/relationships/image" Target="../media/image220.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17.png"/><Relationship Id="rId5" Type="http://schemas.openxmlformats.org/officeDocument/2006/relationships/hyperlink" Target="https://aka.ms/sqlserver2022decks" TargetMode="External"/><Relationship Id="rId15" Type="http://schemas.openxmlformats.org/officeDocument/2006/relationships/image" Target="../media/image219.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5.xml"/></Relationships>
</file>

<file path=ppt/slides/_rels/slide108.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hyperlink" Target="https://es.wikipedia.org/wiki/Apple" TargetMode="External"/><Relationship Id="rId3" Type="http://schemas.openxmlformats.org/officeDocument/2006/relationships/image" Target="../media/image22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91.xml"/><Relationship Id="rId1" Type="http://schemas.openxmlformats.org/officeDocument/2006/relationships/slideLayout" Target="../slideLayouts/slideLayout42.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5" Type="http://schemas.openxmlformats.org/officeDocument/2006/relationships/hyperlink" Target="http://pngimg.com/download/26986" TargetMode="External"/><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1.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3.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11.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4.xml"/><Relationship Id="rId1" Type="http://schemas.openxmlformats.org/officeDocument/2006/relationships/slideLayout" Target="../slideLayouts/slideLayout3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39.svg"/><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image" Target="../media/image53.svg"/><Relationship Id="rId11" Type="http://schemas.openxmlformats.org/officeDocument/2006/relationships/image" Target="../media/image38.png"/><Relationship Id="rId5" Type="http://schemas.openxmlformats.org/officeDocument/2006/relationships/image" Target="../media/image52.png"/><Relationship Id="rId10" Type="http://schemas.openxmlformats.org/officeDocument/2006/relationships/image" Target="../media/image80.png"/><Relationship Id="rId4" Type="http://schemas.openxmlformats.org/officeDocument/2006/relationships/image" Target="../media/image49.svg"/><Relationship Id="rId9" Type="http://schemas.openxmlformats.org/officeDocument/2006/relationships/image" Target="../media/image40.png"/></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0.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57.svg"/><Relationship Id="rId12" Type="http://schemas.openxmlformats.org/officeDocument/2006/relationships/image" Target="../media/image88.sv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7.png"/><Relationship Id="rId5" Type="http://schemas.openxmlformats.org/officeDocument/2006/relationships/image" Target="../media/image83.emf"/><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89.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1.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0.png"/></Relationships>
</file>

<file path=ppt/slides/_rels/slide2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76.png"/><Relationship Id="rId3" Type="http://schemas.openxmlformats.org/officeDocument/2006/relationships/image" Target="../media/image53.svg"/><Relationship Id="rId7" Type="http://schemas.openxmlformats.org/officeDocument/2006/relationships/image" Target="../media/image38.png"/><Relationship Id="rId12" Type="http://schemas.openxmlformats.org/officeDocument/2006/relationships/image" Target="../media/image59.png"/><Relationship Id="rId2" Type="http://schemas.openxmlformats.org/officeDocument/2006/relationships/image" Target="../media/image52.png"/><Relationship Id="rId16" Type="http://schemas.openxmlformats.org/officeDocument/2006/relationships/image" Target="../media/image84.png"/><Relationship Id="rId1" Type="http://schemas.openxmlformats.org/officeDocument/2006/relationships/slideLayout" Target="../slideLayouts/slideLayout42.xml"/><Relationship Id="rId6" Type="http://schemas.openxmlformats.org/officeDocument/2006/relationships/image" Target="../media/image92.png"/><Relationship Id="rId11" Type="http://schemas.openxmlformats.org/officeDocument/2006/relationships/image" Target="../media/image57.svg"/><Relationship Id="rId5" Type="http://schemas.openxmlformats.org/officeDocument/2006/relationships/image" Target="../media/image91.svg"/><Relationship Id="rId15" Type="http://schemas.openxmlformats.org/officeDocument/2006/relationships/image" Target="../media/image89.png"/><Relationship Id="rId10" Type="http://schemas.openxmlformats.org/officeDocument/2006/relationships/image" Target="../media/image56.png"/><Relationship Id="rId4" Type="http://schemas.openxmlformats.org/officeDocument/2006/relationships/image" Target="../media/image90.png"/><Relationship Id="rId9" Type="http://schemas.openxmlformats.org/officeDocument/2006/relationships/image" Target="../media/image40.png"/><Relationship Id="rId14"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39.sv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image" Target="../media/image39.svg"/><Relationship Id="rId9" Type="http://schemas.openxmlformats.org/officeDocument/2006/relationships/image" Target="../media/image91.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slide" Target="slide4.xml"/><Relationship Id="rId7" Type="http://schemas.openxmlformats.org/officeDocument/2006/relationships/slide" Target="slide89.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8.xml"/><Relationship Id="rId11" Type="http://schemas.openxmlformats.org/officeDocument/2006/relationships/image" Target="../media/image40.png"/><Relationship Id="rId5" Type="http://schemas.openxmlformats.org/officeDocument/2006/relationships/slide" Target="slide44.xml"/><Relationship Id="rId10" Type="http://schemas.openxmlformats.org/officeDocument/2006/relationships/image" Target="../media/image39.svg"/><Relationship Id="rId4" Type="http://schemas.openxmlformats.org/officeDocument/2006/relationships/slide" Target="slide17.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98.svg"/><Relationship Id="rId2" Type="http://schemas.openxmlformats.org/officeDocument/2006/relationships/notesSlide" Target="../notesSlides/notesSlide26.xml"/><Relationship Id="rId16" Type="http://schemas.openxmlformats.org/officeDocument/2006/relationships/image" Target="../media/image100.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7.png"/><Relationship Id="rId5" Type="http://schemas.openxmlformats.org/officeDocument/2006/relationships/image" Target="../media/image60.png"/><Relationship Id="rId15" Type="http://schemas.openxmlformats.org/officeDocument/2006/relationships/image" Target="../media/image99.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31.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svg"/><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image" Target="../media/image104.sv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svg"/><Relationship Id="rId4" Type="http://schemas.openxmlformats.org/officeDocument/2006/relationships/image" Target="../media/image102.svg"/><Relationship Id="rId9" Type="http://schemas.openxmlformats.org/officeDocument/2006/relationships/image" Target="../media/image107.png"/></Relationships>
</file>

<file path=ppt/slides/_rels/slide32.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18.png"/><Relationship Id="rId3" Type="http://schemas.openxmlformats.org/officeDocument/2006/relationships/image" Target="../media/image112.png"/><Relationship Id="rId7" Type="http://schemas.openxmlformats.org/officeDocument/2006/relationships/image" Target="../media/image38.png"/><Relationship Id="rId12" Type="http://schemas.openxmlformats.org/officeDocument/2006/relationships/image" Target="../media/image117.svg"/><Relationship Id="rId17" Type="http://schemas.openxmlformats.org/officeDocument/2006/relationships/image" Target="../media/image61.svg"/><Relationship Id="rId2" Type="http://schemas.openxmlformats.org/officeDocument/2006/relationships/notesSlide" Target="../notesSlides/notesSlide28.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5.svg"/><Relationship Id="rId11" Type="http://schemas.openxmlformats.org/officeDocument/2006/relationships/image" Target="../media/image116.png"/><Relationship Id="rId5" Type="http://schemas.openxmlformats.org/officeDocument/2006/relationships/image" Target="../media/image114.png"/><Relationship Id="rId15" Type="http://schemas.openxmlformats.org/officeDocument/2006/relationships/image" Target="../media/image120.svg"/><Relationship Id="rId10" Type="http://schemas.openxmlformats.org/officeDocument/2006/relationships/image" Target="../media/image40.png"/><Relationship Id="rId4" Type="http://schemas.openxmlformats.org/officeDocument/2006/relationships/image" Target="../media/image113.png"/><Relationship Id="rId9" Type="http://schemas.openxmlformats.org/officeDocument/2006/relationships/image" Target="../media/image92.png"/><Relationship Id="rId14" Type="http://schemas.openxmlformats.org/officeDocument/2006/relationships/image" Target="../media/image11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0.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4.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2.svg"/><Relationship Id="rId5" Type="http://schemas.openxmlformats.org/officeDocument/2006/relationships/image" Target="../media/image89.png"/><Relationship Id="rId10" Type="http://schemas.openxmlformats.org/officeDocument/2006/relationships/image" Target="../media/image121.png"/><Relationship Id="rId4" Type="http://schemas.openxmlformats.org/officeDocument/2006/relationships/image" Target="../media/image39.svg"/><Relationship Id="rId9" Type="http://schemas.openxmlformats.org/officeDocument/2006/relationships/image" Target="../media/image57.sv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123.png"/><Relationship Id="rId5" Type="http://schemas.openxmlformats.org/officeDocument/2006/relationships/image" Target="../media/image39.sv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3.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42.xml"/><Relationship Id="rId6" Type="http://schemas.openxmlformats.org/officeDocument/2006/relationships/image" Target="../media/image89.png"/><Relationship Id="rId11" Type="http://schemas.openxmlformats.org/officeDocument/2006/relationships/image" Target="../media/image40.png"/><Relationship Id="rId5" Type="http://schemas.openxmlformats.org/officeDocument/2006/relationships/image" Target="../media/image125.svg"/><Relationship Id="rId10" Type="http://schemas.openxmlformats.org/officeDocument/2006/relationships/image" Target="../media/image122.svg"/><Relationship Id="rId4" Type="http://schemas.openxmlformats.org/officeDocument/2006/relationships/image" Target="../media/image124.png"/><Relationship Id="rId9" Type="http://schemas.openxmlformats.org/officeDocument/2006/relationships/image" Target="../media/image12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3.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svg"/><Relationship Id="rId3" Type="http://schemas.openxmlformats.org/officeDocument/2006/relationships/image" Target="../media/image126.png"/><Relationship Id="rId7" Type="http://schemas.openxmlformats.org/officeDocument/2006/relationships/image" Target="../media/image130.svg"/><Relationship Id="rId12" Type="http://schemas.openxmlformats.org/officeDocument/2006/relationships/image" Target="../media/image135.png"/><Relationship Id="rId17" Type="http://schemas.openxmlformats.org/officeDocument/2006/relationships/image" Target="../media/image140.svg"/><Relationship Id="rId2" Type="http://schemas.openxmlformats.org/officeDocument/2006/relationships/notesSlide" Target="../notesSlides/notesSlide36.xml"/><Relationship Id="rId16" Type="http://schemas.openxmlformats.org/officeDocument/2006/relationships/image" Target="../media/image139.png"/><Relationship Id="rId1" Type="http://schemas.openxmlformats.org/officeDocument/2006/relationships/slideLayout" Target="../slideLayouts/slideLayout42.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128.svg"/><Relationship Id="rId15" Type="http://schemas.openxmlformats.org/officeDocument/2006/relationships/image" Target="../media/image138.sv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3.png"/><Relationship Id="rId7"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42.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44.svg"/></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47.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48.png"/></Relationships>
</file>

<file path=ppt/slides/_rels/slide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51.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46.sv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5.xml"/></Relationships>
</file>

<file path=ppt/slides/_rels/slide69.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52.png"/><Relationship Id="rId7" Type="http://schemas.openxmlformats.org/officeDocument/2006/relationships/image" Target="../media/image153.png"/><Relationship Id="rId12" Type="http://schemas.openxmlformats.org/officeDocument/2006/relationships/image" Target="../media/image158.png"/><Relationship Id="rId2" Type="http://schemas.openxmlformats.org/officeDocument/2006/relationships/notesSlide" Target="../notesSlides/notesSlide57.xml"/><Relationship Id="rId1" Type="http://schemas.openxmlformats.org/officeDocument/2006/relationships/slideLayout" Target="../slideLayouts/slideLayout42.xml"/><Relationship Id="rId6" Type="http://schemas.openxmlformats.org/officeDocument/2006/relationships/image" Target="../media/image152.svg"/><Relationship Id="rId11" Type="http://schemas.openxmlformats.org/officeDocument/2006/relationships/image" Target="../media/image157.jpeg"/><Relationship Id="rId5" Type="http://schemas.openxmlformats.org/officeDocument/2006/relationships/image" Target="../media/image151.png"/><Relationship Id="rId10" Type="http://schemas.openxmlformats.org/officeDocument/2006/relationships/image" Target="../media/image156.svg"/><Relationship Id="rId4" Type="http://schemas.openxmlformats.org/officeDocument/2006/relationships/image" Target="../media/image53.svg"/><Relationship Id="rId9" Type="http://schemas.openxmlformats.org/officeDocument/2006/relationships/image" Target="../media/image155.pn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59.xml"/><Relationship Id="rId1" Type="http://schemas.openxmlformats.org/officeDocument/2006/relationships/slideLayout" Target="../slideLayouts/slideLayout42.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60.sv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2.sv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0"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74"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8" Type="http://schemas.openxmlformats.org/officeDocument/2006/relationships/image" Target="../media/image165.png"/><Relationship Id="rId13" Type="http://schemas.openxmlformats.org/officeDocument/2006/relationships/image" Target="../media/image170.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4.svg"/><Relationship Id="rId12" Type="http://schemas.openxmlformats.org/officeDocument/2006/relationships/image" Target="../media/image169.png"/><Relationship Id="rId17" Type="http://schemas.openxmlformats.org/officeDocument/2006/relationships/image" Target="../media/image174.png"/><Relationship Id="rId2" Type="http://schemas.openxmlformats.org/officeDocument/2006/relationships/notesSlide" Target="../notesSlides/notesSlide67.xml"/><Relationship Id="rId16" Type="http://schemas.openxmlformats.org/officeDocument/2006/relationships/image" Target="../media/image173.png"/><Relationship Id="rId1" Type="http://schemas.openxmlformats.org/officeDocument/2006/relationships/slideLayout" Target="../slideLayouts/slideLayout42.xml"/><Relationship Id="rId6" Type="http://schemas.openxmlformats.org/officeDocument/2006/relationships/image" Target="../media/image163.png"/><Relationship Id="rId11" Type="http://schemas.openxmlformats.org/officeDocument/2006/relationships/image" Target="../media/image168.svg"/><Relationship Id="rId5" Type="http://schemas.openxmlformats.org/officeDocument/2006/relationships/hyperlink" Target="https://www.microsoft.com/en-us/sql-server/sql-server-2022" TargetMode="External"/><Relationship Id="rId15" Type="http://schemas.openxmlformats.org/officeDocument/2006/relationships/image" Target="../media/image172.svg"/><Relationship Id="rId10" Type="http://schemas.openxmlformats.org/officeDocument/2006/relationships/image" Target="../media/image167.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6.svg"/><Relationship Id="rId14" Type="http://schemas.openxmlformats.org/officeDocument/2006/relationships/image" Target="../media/image171.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3.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jpeg"/><Relationship Id="rId2" Type="http://schemas.openxmlformats.org/officeDocument/2006/relationships/image" Target="../media/image175.png"/><Relationship Id="rId1" Type="http://schemas.openxmlformats.org/officeDocument/2006/relationships/slideLayout" Target="../slideLayouts/slideLayout42.xml"/><Relationship Id="rId6" Type="http://schemas.openxmlformats.org/officeDocument/2006/relationships/image" Target="../media/image179.png"/><Relationship Id="rId5" Type="http://schemas.openxmlformats.org/officeDocument/2006/relationships/image" Target="../media/image178.png"/><Relationship Id="rId10" Type="http://schemas.openxmlformats.org/officeDocument/2006/relationships/image" Target="../media/image53.svg"/><Relationship Id="rId4" Type="http://schemas.openxmlformats.org/officeDocument/2006/relationships/image" Target="../media/image177.png"/><Relationship Id="rId9" Type="http://schemas.openxmlformats.org/officeDocument/2006/relationships/image" Target="../media/image52.png"/></Relationships>
</file>

<file path=ppt/slides/_rels/slide91.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90.png"/><Relationship Id="rId3" Type="http://schemas.openxmlformats.org/officeDocument/2006/relationships/image" Target="../media/image38.png"/><Relationship Id="rId7" Type="http://schemas.openxmlformats.org/officeDocument/2006/relationships/image" Target="../media/image184.png"/><Relationship Id="rId12" Type="http://schemas.openxmlformats.org/officeDocument/2006/relationships/image" Target="../media/image189.png"/><Relationship Id="rId2" Type="http://schemas.openxmlformats.org/officeDocument/2006/relationships/notesSlide" Target="../notesSlides/notesSlide74.xml"/><Relationship Id="rId1" Type="http://schemas.openxmlformats.org/officeDocument/2006/relationships/slideLayout" Target="../slideLayouts/slideLayout42.xml"/><Relationship Id="rId6" Type="http://schemas.openxmlformats.org/officeDocument/2006/relationships/image" Target="../media/image183.png"/><Relationship Id="rId11" Type="http://schemas.openxmlformats.org/officeDocument/2006/relationships/image" Target="../media/image188.jpeg"/><Relationship Id="rId5" Type="http://schemas.openxmlformats.org/officeDocument/2006/relationships/image" Target="../media/image182.png"/><Relationship Id="rId10" Type="http://schemas.openxmlformats.org/officeDocument/2006/relationships/image" Target="../media/image187.jpeg"/><Relationship Id="rId4" Type="http://schemas.openxmlformats.org/officeDocument/2006/relationships/image" Target="../media/image39.svg"/><Relationship Id="rId9" Type="http://schemas.openxmlformats.org/officeDocument/2006/relationships/image" Target="../media/image186.jpeg"/><Relationship Id="rId14" Type="http://schemas.openxmlformats.org/officeDocument/2006/relationships/image" Target="../media/image191.png"/></Relationships>
</file>

<file path=ppt/slides/_rels/slide92.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5.xml"/><Relationship Id="rId1" Type="http://schemas.openxmlformats.org/officeDocument/2006/relationships/slideLayout" Target="../slideLayouts/slideLayout42.xml"/><Relationship Id="rId5" Type="http://schemas.openxmlformats.org/officeDocument/2006/relationships/image" Target="../media/image194.jpeg"/><Relationship Id="rId4" Type="http://schemas.openxmlformats.org/officeDocument/2006/relationships/image" Target="../media/image193.png"/></Relationships>
</file>

<file path=ppt/slides/_rels/slide93.xml.rels><?xml version="1.0" encoding="UTF-8" standalone="yes"?>
<Relationships xmlns="http://schemas.openxmlformats.org/package/2006/relationships"><Relationship Id="rId8" Type="http://schemas.openxmlformats.org/officeDocument/2006/relationships/image" Target="../media/image198.png"/><Relationship Id="rId13" Type="http://schemas.openxmlformats.org/officeDocument/2006/relationships/image" Target="../media/image184.png"/><Relationship Id="rId18" Type="http://schemas.openxmlformats.org/officeDocument/2006/relationships/image" Target="../media/image189.png"/><Relationship Id="rId3" Type="http://schemas.openxmlformats.org/officeDocument/2006/relationships/image" Target="../media/image38.png"/><Relationship Id="rId7" Type="http://schemas.openxmlformats.org/officeDocument/2006/relationships/image" Target="../media/image197.png"/><Relationship Id="rId12" Type="http://schemas.openxmlformats.org/officeDocument/2006/relationships/image" Target="../media/image183.png"/><Relationship Id="rId17" Type="http://schemas.openxmlformats.org/officeDocument/2006/relationships/image" Target="../media/image188.jpeg"/><Relationship Id="rId2" Type="http://schemas.openxmlformats.org/officeDocument/2006/relationships/notesSlide" Target="../notesSlides/notesSlide76.xml"/><Relationship Id="rId16" Type="http://schemas.openxmlformats.org/officeDocument/2006/relationships/image" Target="../media/image187.jpeg"/><Relationship Id="rId20" Type="http://schemas.openxmlformats.org/officeDocument/2006/relationships/image" Target="../media/image191.png"/><Relationship Id="rId1" Type="http://schemas.openxmlformats.org/officeDocument/2006/relationships/slideLayout" Target="../slideLayouts/slideLayout42.xml"/><Relationship Id="rId6" Type="http://schemas.openxmlformats.org/officeDocument/2006/relationships/image" Target="../media/image196.png"/><Relationship Id="rId11" Type="http://schemas.openxmlformats.org/officeDocument/2006/relationships/image" Target="../media/image182.png"/><Relationship Id="rId5" Type="http://schemas.openxmlformats.org/officeDocument/2006/relationships/image" Target="../media/image195.png"/><Relationship Id="rId15" Type="http://schemas.openxmlformats.org/officeDocument/2006/relationships/image" Target="../media/image186.jpeg"/><Relationship Id="rId10" Type="http://schemas.openxmlformats.org/officeDocument/2006/relationships/image" Target="../media/image53.svg"/><Relationship Id="rId19" Type="http://schemas.openxmlformats.org/officeDocument/2006/relationships/image" Target="../media/image190.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85.png"/></Relationships>
</file>

<file path=ppt/slides/_rels/slide94.xml.rels><?xml version="1.0" encoding="UTF-8" standalone="yes"?>
<Relationships xmlns="http://schemas.openxmlformats.org/package/2006/relationships"><Relationship Id="rId8" Type="http://schemas.openxmlformats.org/officeDocument/2006/relationships/image" Target="../media/image201.svg"/><Relationship Id="rId13" Type="http://schemas.openxmlformats.org/officeDocument/2006/relationships/image" Target="../media/image206.png"/><Relationship Id="rId18" Type="http://schemas.openxmlformats.org/officeDocument/2006/relationships/image" Target="../media/image211.svg"/><Relationship Id="rId3" Type="http://schemas.openxmlformats.org/officeDocument/2006/relationships/image" Target="../media/image38.png"/><Relationship Id="rId21" Type="http://schemas.openxmlformats.org/officeDocument/2006/relationships/image" Target="../media/image214.png"/><Relationship Id="rId7" Type="http://schemas.openxmlformats.org/officeDocument/2006/relationships/image" Target="../media/image200.png"/><Relationship Id="rId12" Type="http://schemas.openxmlformats.org/officeDocument/2006/relationships/image" Target="../media/image205.svg"/><Relationship Id="rId17" Type="http://schemas.openxmlformats.org/officeDocument/2006/relationships/image" Target="../media/image210.png"/><Relationship Id="rId2" Type="http://schemas.openxmlformats.org/officeDocument/2006/relationships/notesSlide" Target="../notesSlides/notesSlide77.xml"/><Relationship Id="rId16" Type="http://schemas.openxmlformats.org/officeDocument/2006/relationships/image" Target="../media/image209.svg"/><Relationship Id="rId20" Type="http://schemas.openxmlformats.org/officeDocument/2006/relationships/image" Target="../media/image213.svg"/><Relationship Id="rId1" Type="http://schemas.openxmlformats.org/officeDocument/2006/relationships/slideLayout" Target="../slideLayouts/slideLayout42.xml"/><Relationship Id="rId6" Type="http://schemas.openxmlformats.org/officeDocument/2006/relationships/image" Target="../media/image199.svg"/><Relationship Id="rId11" Type="http://schemas.openxmlformats.org/officeDocument/2006/relationships/image" Target="../media/image204.png"/><Relationship Id="rId5" Type="http://schemas.openxmlformats.org/officeDocument/2006/relationships/image" Target="../media/image119.png"/><Relationship Id="rId15" Type="http://schemas.openxmlformats.org/officeDocument/2006/relationships/image" Target="../media/image208.png"/><Relationship Id="rId10" Type="http://schemas.openxmlformats.org/officeDocument/2006/relationships/image" Target="../media/image203.svg"/><Relationship Id="rId19" Type="http://schemas.openxmlformats.org/officeDocument/2006/relationships/image" Target="../media/image212.png"/><Relationship Id="rId4" Type="http://schemas.openxmlformats.org/officeDocument/2006/relationships/image" Target="../media/image39.svg"/><Relationship Id="rId9" Type="http://schemas.openxmlformats.org/officeDocument/2006/relationships/image" Target="../media/image202.png"/><Relationship Id="rId14" Type="http://schemas.openxmlformats.org/officeDocument/2006/relationships/image" Target="../media/image207.svg"/><Relationship Id="rId22" Type="http://schemas.openxmlformats.org/officeDocument/2006/relationships/image" Target="../media/image215.svg"/></Relationships>
</file>

<file path=ppt/slides/_rels/slide95.xml.rels><?xml version="1.0" encoding="UTF-8" standalone="yes"?>
<Relationships xmlns="http://schemas.openxmlformats.org/package/2006/relationships"><Relationship Id="rId8" Type="http://schemas.openxmlformats.org/officeDocument/2006/relationships/image" Target="../media/image187.jpeg"/><Relationship Id="rId3" Type="http://schemas.openxmlformats.org/officeDocument/2006/relationships/image" Target="../media/image38.png"/><Relationship Id="rId7" Type="http://schemas.openxmlformats.org/officeDocument/2006/relationships/image" Target="../media/image186.jpeg"/><Relationship Id="rId12" Type="http://schemas.openxmlformats.org/officeDocument/2006/relationships/image" Target="../media/image191.png"/><Relationship Id="rId2" Type="http://schemas.openxmlformats.org/officeDocument/2006/relationships/notesSlide" Target="../notesSlides/notesSlide78.xml"/><Relationship Id="rId1" Type="http://schemas.openxmlformats.org/officeDocument/2006/relationships/slideLayout" Target="../slideLayouts/slideLayout42.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39.svg"/><Relationship Id="rId9" Type="http://schemas.openxmlformats.org/officeDocument/2006/relationships/image" Target="../media/image188.jpe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 </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 (Preview)</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39660" y="2740248"/>
            <a:ext cx="2647838" cy="1923604"/>
          </a:xfrm>
          <a:prstGeom prst="rect">
            <a:avLst/>
          </a:prstGeom>
          <a:noFill/>
        </p:spPr>
        <p:txBody>
          <a:bodyPr wrap="square" lIns="0" tIns="0" rIns="0" bIns="0">
            <a:spAutoFit/>
          </a:bodyPr>
          <a:lstStyle/>
          <a:p>
            <a:pPr marL="0" marR="0" lvl="0" indent="0" algn="l" defTabSz="914367" rtl="0" eaLnBrk="1" fontAlgn="auto" latinLnBrk="0" hangingPunct="1">
              <a:spcBef>
                <a:spcPts val="0"/>
              </a:spcBef>
              <a:spcAft>
                <a:spcPts val="1800"/>
              </a:spcAft>
              <a:buClrTx/>
              <a:buSzTx/>
              <a:buFontTx/>
              <a:buNone/>
              <a:tabLst/>
              <a:defRPr/>
            </a:pPr>
            <a:r>
              <a:rPr lang="en-US" sz="2000">
                <a:latin typeface="+mj-lt"/>
              </a:rPr>
              <a:t>Supported OS</a:t>
            </a:r>
          </a:p>
          <a:p>
            <a:pPr marL="0" marR="0" lvl="0" indent="0" algn="l" defTabSz="914367" rtl="0" eaLnBrk="1" fontAlgn="auto" latinLnBrk="0" hangingPunct="1">
              <a:spcBef>
                <a:spcPts val="0"/>
              </a:spcBef>
              <a:spcAft>
                <a:spcPts val="180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Upgrade options</a:t>
            </a:r>
          </a:p>
          <a:p>
            <a:pPr marL="0" marR="0" lvl="0" indent="0" algn="l" defTabSz="914367" rtl="0" eaLnBrk="1" fontAlgn="auto" latinLnBrk="0" hangingPunct="1">
              <a:spcBef>
                <a:spcPts val="0"/>
              </a:spcBef>
              <a:spcAft>
                <a:spcPts val="1800"/>
              </a:spcAft>
              <a:buClrTx/>
              <a:buSzTx/>
              <a:buFontTx/>
              <a:buNone/>
              <a:tabLst/>
              <a:defRPr/>
            </a:pPr>
            <a:r>
              <a:rPr lang="en-US" sz="2000">
                <a:latin typeface="+mj-lt"/>
              </a:rPr>
              <a:t>dbcompat 160</a:t>
            </a:r>
          </a:p>
          <a:p>
            <a:pPr marL="0" marR="0" lvl="0" indent="0" algn="l" defTabSz="914367" rtl="0" eaLnBrk="1" fontAlgn="auto" latinLnBrk="0" hangingPunct="1">
              <a:spcBef>
                <a:spcPts val="0"/>
              </a:spcBef>
              <a:spcAft>
                <a:spcPts val="180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spcBef>
                <a:spcPts val="0"/>
              </a:spcBef>
              <a:spcAft>
                <a:spcPts val="0"/>
              </a:spcAft>
              <a:buClrTx/>
              <a:buSzTx/>
              <a:buFontTx/>
              <a:buNone/>
              <a:tabLst/>
              <a:defRPr/>
            </a:pPr>
            <a:r>
              <a:rPr kumimoji="0" lang="en-US" sz="2400" i="0" u="none" strike="noStrike" kern="1200" cap="none" spc="0" normalizeH="0" baseline="0" noProof="0">
                <a:ln>
                  <a:noFill/>
                </a:ln>
                <a:solidFill>
                  <a:srgbClr val="0078D4"/>
                </a:solidFill>
                <a:effectLst/>
                <a:uLnTx/>
                <a:uFillTx/>
                <a:latin typeface="+mj-lt"/>
                <a:ea typeface="+mn-ea"/>
                <a:cs typeface="+mn-cs"/>
              </a:rPr>
              <a:t>SQL Server </a:t>
            </a:r>
          </a:p>
          <a:p>
            <a:pPr marL="0" marR="0" lvl="0" indent="0" algn="ctr" defTabSz="914367" rtl="0" eaLnBrk="1" fontAlgn="auto" latinLnBrk="0" hangingPunct="1">
              <a:spcBef>
                <a:spcPts val="0"/>
              </a:spcBef>
              <a:spcAft>
                <a:spcPts val="0"/>
              </a:spcAft>
              <a:buClrTx/>
              <a:buSzTx/>
              <a:buFontTx/>
              <a:buNone/>
              <a:tabLst/>
              <a:defRPr/>
            </a:pPr>
            <a:r>
              <a:rPr kumimoji="0" lang="en-US" sz="2400" i="0" u="none" strike="noStrike" kern="1200" cap="none" spc="0" normalizeH="0" baseline="0" noProof="0">
                <a:ln>
                  <a:noFill/>
                </a:ln>
                <a:solidFill>
                  <a:srgbClr val="0078D4"/>
                </a:solidFill>
                <a:effectLst/>
                <a:uLnTx/>
                <a:uFillTx/>
                <a:latin typeface="+mj-lt"/>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Windows GUI or</a:t>
            </a:r>
            <a:br>
              <a:rPr kumimoji="0" lang="en-US" sz="2000" i="0" u="none" strike="noStrike" kern="1200" cap="none" spc="0" normalizeH="0" baseline="0" noProof="0">
                <a:ln>
                  <a:noFill/>
                </a:ln>
                <a:effectLst/>
                <a:uLnTx/>
                <a:uFillTx/>
                <a:latin typeface="+mj-lt"/>
                <a:ea typeface="+mn-ea"/>
                <a:cs typeface="+mn-cs"/>
              </a:rPr>
            </a:br>
            <a:r>
              <a:rPr kumimoji="0" lang="en-US" sz="2000" i="0" u="none" strike="noStrike" kern="1200" cap="none" spc="0" normalizeH="0" baseline="0" noProof="0">
                <a:ln>
                  <a:noFill/>
                </a:ln>
                <a:effectLst/>
                <a:uLnTx/>
                <a:uFillTx/>
                <a:latin typeface="+mj-lt"/>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RHEL, Ubuntu,</a:t>
            </a:r>
            <a:br>
              <a:rPr kumimoji="0" lang="en-US" sz="2000" i="0" u="none" strike="noStrike" kern="1200" cap="none" spc="0" normalizeH="0" baseline="0" noProof="0">
                <a:ln>
                  <a:noFill/>
                </a:ln>
                <a:effectLst/>
                <a:uLnTx/>
                <a:uFillTx/>
                <a:latin typeface="+mj-lt"/>
                <a:ea typeface="+mn-ea"/>
                <a:cs typeface="+mn-cs"/>
              </a:rPr>
            </a:br>
            <a:r>
              <a:rPr kumimoji="0" lang="en-US" sz="2000" i="0" u="none" strike="noStrike" kern="1200" cap="none" spc="0" normalizeH="0" baseline="0" noProof="0">
                <a:ln>
                  <a:noFill/>
                </a:ln>
                <a:effectLst/>
                <a:uLnTx/>
                <a:uFillTx/>
                <a:latin typeface="+mj-lt"/>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Azure marketplace images</a:t>
            </a:r>
            <a:br>
              <a:rPr kumimoji="0" lang="en-US" sz="2000" i="0" u="none" strike="noStrike" kern="1200" cap="none" spc="0" normalizeH="0" baseline="0" noProof="0">
                <a:ln>
                  <a:noFill/>
                </a:ln>
                <a:effectLst/>
                <a:uLnTx/>
                <a:uFillTx/>
                <a:latin typeface="+mj-lt"/>
                <a:ea typeface="+mn-ea"/>
                <a:cs typeface="+mn-cs"/>
              </a:rPr>
            </a:br>
            <a:r>
              <a:rPr kumimoji="0" lang="en-US" sz="2000" i="0" u="none" strike="noStrike" kern="1200" cap="none" spc="0" normalizeH="0" baseline="0" noProof="0">
                <a:ln>
                  <a:noFill/>
                </a:ln>
                <a:effectLst/>
                <a:uLnTx/>
                <a:uFillTx/>
                <a:latin typeface="+mj-lt"/>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6425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Use your T-SQL skills to do more than ever</a:t>
            </a:r>
            <a:endParaRPr lang="en-US" sz="200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DATE_BUCKET</a:t>
            </a:r>
          </a:p>
          <a:p>
            <a:r>
              <a:rPr lang="en-US"/>
              <a:t>GENERATE_SERIES</a:t>
            </a:r>
          </a:p>
          <a:p>
            <a:r>
              <a:rPr lang="en-US"/>
              <a:t>FIRST_VALUE</a:t>
            </a:r>
          </a:p>
          <a:p>
            <a:r>
              <a:rPr lang="en-US"/>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GREATEST</a:t>
            </a:r>
          </a:p>
          <a:p>
            <a:r>
              <a:rPr lang="en-US"/>
              <a:t>LEAST</a:t>
            </a:r>
          </a:p>
          <a:p>
            <a:r>
              <a:rPr lang="en-US"/>
              <a:t>STRING_SPLIT</a:t>
            </a:r>
          </a:p>
          <a:p>
            <a:r>
              <a:rPr lang="en-US"/>
              <a:t>TRIM functions</a:t>
            </a:r>
          </a:p>
          <a:p>
            <a:r>
              <a:rPr lang="en-US"/>
              <a:t>DATETRUNC</a:t>
            </a:r>
          </a:p>
          <a:p>
            <a:r>
              <a:rPr lang="en-US"/>
              <a:t>IS [NOT] DISTINCT FROM</a:t>
            </a:r>
          </a:p>
          <a:p>
            <a:r>
              <a:rPr lang="en-US"/>
              <a:t>WINDOW clause</a:t>
            </a:r>
          </a:p>
          <a:p>
            <a:r>
              <a:rPr lang="en-US"/>
              <a:t>LEFT_SHIFT</a:t>
            </a:r>
          </a:p>
          <a:p>
            <a:r>
              <a:rPr lang="en-US"/>
              <a:t>RIGHT_SHIFT</a:t>
            </a:r>
          </a:p>
          <a:p>
            <a:r>
              <a:rPr lang="en-US"/>
              <a:t>BIT_COUNT</a:t>
            </a:r>
          </a:p>
          <a:p>
            <a:r>
              <a:rPr lang="en-US"/>
              <a:t>GET_BIT</a:t>
            </a:r>
          </a:p>
          <a:p>
            <a:r>
              <a:rPr lang="en-US"/>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673125"/>
            <a:ext cx="9144000" cy="858697"/>
          </a:xfrm>
        </p:spPr>
        <p:txBody>
          <a:bodyPr/>
          <a:lstStyle/>
          <a:p>
            <a:r>
              <a:rPr lang="en-US" sz="4000"/>
              <a:t>Exercises</a:t>
            </a:r>
            <a:br>
              <a:rPr lang="en-US"/>
            </a:br>
            <a:r>
              <a:rPr lang="en-US" sz="2200"/>
              <a:t>You pick and choose</a:t>
            </a:r>
          </a:p>
        </p:txBody>
      </p:sp>
      <p:sp>
        <p:nvSpPr>
          <p:cNvPr id="5" name="Text Placeholder 4">
            <a:extLst>
              <a:ext uri="{FF2B5EF4-FFF2-40B4-BE49-F238E27FC236}">
                <a16:creationId xmlns:a16="http://schemas.microsoft.com/office/drawing/2014/main" id="{CBA6A540-CC1E-E9FE-8015-AFE28D725092}"/>
              </a:ext>
            </a:extLst>
          </p:cNvPr>
          <p:cNvSpPr>
            <a:spLocks noGrp="1"/>
          </p:cNvSpPr>
          <p:nvPr>
            <p:ph type="body" sz="quarter" idx="12"/>
          </p:nvPr>
        </p:nvSpPr>
        <p:spPr>
          <a:xfrm>
            <a:off x="585216" y="3977319"/>
            <a:ext cx="9144000" cy="1354217"/>
          </a:xfrm>
        </p:spPr>
        <p:txBody>
          <a:bodyPr/>
          <a:lstStyle/>
          <a:p>
            <a:r>
              <a:rPr lang="fr-FR">
                <a:latin typeface="+mj-lt"/>
              </a:rPr>
              <a:t>Exercise 6.0</a:t>
            </a:r>
            <a:r>
              <a:rPr lang="fr-FR"/>
              <a:t>—JSON functions</a:t>
            </a:r>
            <a:br>
              <a:rPr lang="fr-FR"/>
            </a:br>
            <a:r>
              <a:rPr lang="fr-FR">
                <a:latin typeface="+mj-lt"/>
              </a:rPr>
              <a:t>Exercise 6.1</a:t>
            </a:r>
            <a:r>
              <a:rPr lang="fr-FR"/>
              <a:t>—Core T-SQL</a:t>
            </a:r>
            <a:br>
              <a:rPr lang="fr-FR"/>
            </a:br>
            <a:r>
              <a:rPr lang="fr-FR">
                <a:latin typeface="+mj-lt"/>
              </a:rPr>
              <a:t>Exercise 6.2</a:t>
            </a:r>
            <a:r>
              <a:rPr lang="fr-FR"/>
              <a:t>—Time Series</a:t>
            </a:r>
            <a:br>
              <a:rPr lang="fr-FR"/>
            </a:br>
            <a:r>
              <a:rPr lang="fr-FR">
                <a:latin typeface="+mj-lt"/>
              </a:rPr>
              <a:t>Exercise 6.3</a:t>
            </a:r>
            <a:r>
              <a:rPr lang="fr-FR"/>
              <a:t>—Bit manipulation functions</a:t>
            </a:r>
            <a:endParaRPr lang="en-US"/>
          </a:p>
        </p:txBody>
      </p:sp>
    </p:spTree>
    <p:extLst>
      <p:ext uri="{BB962C8B-B14F-4D97-AF65-F5344CB8AC3E}">
        <p14:creationId xmlns:p14="http://schemas.microsoft.com/office/powerpoint/2010/main" val="17024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JSON_OBJECT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JSON_ARRAY</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a:p>
            <a:pPr marL="457200" indent="-457200">
              <a:spcAft>
                <a:spcPts val="3000"/>
              </a:spcAft>
              <a:buFontTx/>
              <a:buAutoNum type="alphaUcPeriod"/>
            </a:pPr>
            <a:r>
              <a:rPr lang="en-US" sz="2000" b="1">
                <a:solidFill>
                  <a:srgbClr val="000000"/>
                </a:solidFill>
              </a:rPr>
              <a:t>​</a:t>
            </a:r>
            <a:r>
              <a:rPr lang="en-US" sz="2000">
                <a:solidFill>
                  <a:srgbClr val="000000"/>
                </a:solidFill>
              </a:rPr>
              <a:t>All of the above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separator</a:t>
            </a:r>
          </a:p>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multi-value expression</a:t>
            </a:r>
          </a:p>
          <a:p>
            <a:r>
              <a:rPr lang="en-US">
                <a:solidFill>
                  <a:srgbClr val="000000"/>
                </a:solidFill>
              </a:rPr>
              <a:t>​</a:t>
            </a:r>
            <a:r>
              <a:rPr lang="en-US" b="0">
                <a:solidFill>
                  <a:srgbClr val="000000"/>
                </a:solidFill>
              </a:rPr>
              <a:t>ordinal</a:t>
            </a:r>
          </a:p>
          <a:p>
            <a:r>
              <a:rPr lang="en-US">
                <a:solidFill>
                  <a:srgbClr val="000000"/>
                </a:solidFill>
              </a:rPr>
              <a:t>​</a:t>
            </a:r>
            <a:r>
              <a:rPr lang="en-US" b="0">
                <a:solidFill>
                  <a:srgbClr val="000000"/>
                </a:solidFill>
              </a:rPr>
              <a:t>New string types</a:t>
            </a:r>
          </a:p>
        </p:txBody>
      </p:sp>
    </p:spTree>
    <p:extLst>
      <p:ext uri="{BB962C8B-B14F-4D97-AF65-F5344CB8AC3E}">
        <p14:creationId xmlns:p14="http://schemas.microsoft.com/office/powerpoint/2010/main" val="12510718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a:t>The </a:t>
            </a:r>
            <a:r>
              <a:rPr lang="en-US" sz="2000" b="1"/>
              <a:t>most enhancements </a:t>
            </a:r>
            <a:r>
              <a:rPr lang="en-US" sz="2000"/>
              <a:t>in T-SQL than many previous releases</a:t>
            </a:r>
          </a:p>
          <a:p>
            <a:pPr lvl="0">
              <a:spcAft>
                <a:spcPts val="2400"/>
              </a:spcAft>
            </a:pPr>
            <a:r>
              <a:rPr lang="en-US" sz="2000"/>
              <a:t>Enhancements to process </a:t>
            </a:r>
            <a:r>
              <a:rPr lang="en-US" sz="2000" b="1"/>
              <a:t>JSON</a:t>
            </a:r>
            <a:endParaRPr lang="en-US" sz="2000"/>
          </a:p>
          <a:p>
            <a:pPr lvl="0">
              <a:spcAft>
                <a:spcPts val="2400"/>
              </a:spcAft>
            </a:pPr>
            <a:r>
              <a:rPr lang="en-US" sz="2000"/>
              <a:t>Core engine T-SQL enhancements for </a:t>
            </a:r>
            <a:r>
              <a:rPr lang="en-US" sz="2000" b="1"/>
              <a:t>ANSI compatibility </a:t>
            </a:r>
            <a:r>
              <a:rPr lang="en-US" sz="2000"/>
              <a:t>and</a:t>
            </a:r>
            <a:r>
              <a:rPr lang="en-US" sz="2000" b="1"/>
              <a:t> industry standards</a:t>
            </a:r>
          </a:p>
          <a:p>
            <a:pPr lvl="0">
              <a:spcAft>
                <a:spcPts val="2400"/>
              </a:spcAft>
            </a:pPr>
            <a:r>
              <a:rPr lang="en-US" sz="2000"/>
              <a:t>New T-SQL functions to process </a:t>
            </a:r>
            <a:r>
              <a:rPr lang="en-US" sz="2000" b="1"/>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a:t>Summary</a:t>
            </a:r>
            <a:br>
              <a:rPr lang="en-US"/>
            </a:br>
            <a:endParaRPr lang="en-US"/>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Summary of SQL Server 2022</a:t>
            </a:r>
          </a:p>
          <a:p>
            <a:pPr marL="457200" lvl="0" indent="-457200">
              <a:spcAft>
                <a:spcPts val="600"/>
              </a:spcAft>
              <a:defRPr/>
            </a:pPr>
            <a:r>
              <a:rPr lang="en-US" sz="1600">
                <a:gradFill>
                  <a:gsLst>
                    <a:gs pos="2917">
                      <a:prstClr val="white"/>
                    </a:gs>
                    <a:gs pos="30000">
                      <a:prstClr val="white"/>
                    </a:gs>
                  </a:gsLst>
                  <a:lin ang="5400000" scaled="0"/>
                </a:gradFill>
              </a:rPr>
              <a:t>Resources</a:t>
            </a:r>
          </a:p>
          <a:p>
            <a:pPr marL="457200" lvl="0" indent="-457200">
              <a:spcAft>
                <a:spcPts val="600"/>
              </a:spcAft>
              <a:defRPr/>
            </a:pPr>
            <a:r>
              <a:rPr lang="en-US" sz="160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rPr>
              <a:t>Learn more</a:t>
            </a:r>
            <a:endParaRPr lang="en-US" sz="2000">
              <a:solidFill>
                <a:schemeClr val="accent1"/>
              </a:solidFill>
              <a:latin typeface="Segoe UI Semibold"/>
            </a:endParaRPr>
          </a:p>
        </p:txBody>
      </p:sp>
      <p:sp>
        <p:nvSpPr>
          <p:cNvPr id="29" name="TextBox 28">
            <a:extLst>
              <a:ext uri="{FF2B5EF4-FFF2-40B4-BE49-F238E27FC236}">
                <a16:creationId xmlns:a16="http://schemas.microsoft.com/office/drawing/2014/main" id="{5224004D-B2CC-E8C0-C8D5-48E035C36AEF}"/>
              </a:ext>
            </a:extLst>
          </p:cNvPr>
          <p:cNvSpPr txBox="1"/>
          <p:nvPr/>
        </p:nvSpPr>
        <p:spPr>
          <a:xfrm>
            <a:off x="10686328" y="6488168"/>
            <a:ext cx="1907287"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 Coming soon</a:t>
            </a: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a:solidFill>
                  <a:schemeClr val="accent2"/>
                </a:solidFill>
              </a:rPr>
              <a:t>Thank you!</a:t>
            </a:r>
            <a:endParaRPr lang="en-US" sz="4400" spc="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mj-lt"/>
              </a:rPr>
              <a:t>New 19.X version</a:t>
            </a:r>
            <a:endParaRPr kumimoji="0" lang="en-US" sz="1600" b="0" i="0" u="none" strike="noStrike" kern="1200" cap="none" spc="0" normalizeH="0" baseline="0" noProof="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a:t>Improved MDX query performance</a:t>
            </a:r>
          </a:p>
          <a:p>
            <a:pPr marL="177800" lvl="1" indent="-177800">
              <a:spcAft>
                <a:spcPts val="600"/>
              </a:spcAft>
              <a:buFont typeface="Arial" panose="020B0604020202020204" pitchFamily="34" charset="0"/>
              <a:buChar char="•"/>
            </a:pPr>
            <a:r>
              <a:rPr lang="en-US" sz="1400"/>
              <a:t>Improved resource governance</a:t>
            </a:r>
          </a:p>
          <a:p>
            <a:pPr marL="177800" lvl="1" indent="-177800">
              <a:spcAft>
                <a:spcPts val="600"/>
              </a:spcAft>
              <a:buFont typeface="Arial" panose="020B0604020202020204" pitchFamily="34" charset="0"/>
              <a:buChar char="•"/>
            </a:pPr>
            <a:r>
              <a:rPr lang="en-US" sz="140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a:t>Security enhancements</a:t>
            </a:r>
          </a:p>
          <a:p>
            <a:pPr marL="177800" lvl="1" indent="-177800">
              <a:spcAft>
                <a:spcPts val="600"/>
              </a:spcAft>
              <a:buFont typeface="Arial" panose="020B0604020202020204" pitchFamily="34" charset="0"/>
              <a:buChar char="•"/>
            </a:pPr>
            <a:r>
              <a:rPr lang="en-US" sz="1400"/>
              <a:t>Browser performance improvements with Angular</a:t>
            </a:r>
          </a:p>
          <a:p>
            <a:pPr marL="177800" lvl="1" indent="-177800">
              <a:spcAft>
                <a:spcPts val="600"/>
              </a:spcAft>
              <a:buFont typeface="Arial" panose="020B0604020202020204" pitchFamily="34" charset="0"/>
              <a:buChar char="•"/>
            </a:pPr>
            <a:r>
              <a:rPr lang="en-US" sz="1400"/>
              <a:t>Accessibility bug fixes</a:t>
            </a:r>
          </a:p>
          <a:p>
            <a:pPr marL="177800" lvl="1" indent="-177800">
              <a:spcAft>
                <a:spcPts val="600"/>
              </a:spcAft>
              <a:buFont typeface="Arial" panose="020B0604020202020204" pitchFamily="34" charset="0"/>
              <a:buChar char="•"/>
            </a:pPr>
            <a:r>
              <a:rPr lang="en-US" sz="1400"/>
              <a:t>Support for SQL Server 2022 instances report server catalog</a:t>
            </a:r>
          </a:p>
          <a:p>
            <a:pPr marL="177800" lvl="1" indent="-177800">
              <a:spcAft>
                <a:spcPts val="600"/>
              </a:spcAft>
              <a:buFont typeface="Arial" panose="020B0604020202020204" pitchFamily="34" charset="0"/>
              <a:buChar char="•"/>
            </a:pPr>
            <a:r>
              <a:rPr lang="en-US" sz="140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8"/>
            <a:ext cx="5003800"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779770"/>
          </a:xfrm>
        </p:spPr>
        <p:txBody>
          <a:bodyPr lIns="182880" tIns="182880" rIns="182880"/>
          <a:lstStyle/>
          <a:p>
            <a:pPr marL="0" indent="0">
              <a:buNone/>
            </a:pPr>
            <a:r>
              <a:rPr lang="en-US" sz="2400">
                <a:solidFill>
                  <a:schemeClr val="accent1"/>
                </a:solidFill>
                <a:latin typeface="+mj-lt"/>
                <a:ea typeface="Calibri" panose="020F0502020204030204" pitchFamily="34" charset="0"/>
              </a:rPr>
              <a:t>Removed</a:t>
            </a:r>
          </a:p>
          <a:p>
            <a:pPr marL="0" indent="0">
              <a:spcAft>
                <a:spcPts val="600"/>
              </a:spcAft>
              <a:buNone/>
            </a:pPr>
            <a:r>
              <a:rPr lang="en-US" sz="2000">
                <a:effectLst/>
                <a:latin typeface="+mj-lt"/>
                <a:ea typeface="Calibri" panose="020F0502020204030204" pitchFamily="34" charset="0"/>
              </a:rPr>
              <a:t>R, Python, and Java packages</a:t>
            </a:r>
          </a:p>
          <a:p>
            <a:pPr marL="0" indent="0">
              <a:spcAft>
                <a:spcPts val="600"/>
              </a:spcAft>
              <a:buNone/>
            </a:pPr>
            <a:r>
              <a:rPr lang="en-US" sz="2000">
                <a:effectLst/>
                <a:latin typeface="+mj-lt"/>
                <a:ea typeface="Calibri" panose="020F0502020204030204" pitchFamily="34" charset="0"/>
              </a:rPr>
              <a:t>Polybase Hadoop connectivity with Java</a:t>
            </a:r>
          </a:p>
          <a:p>
            <a:pPr marL="0" indent="0">
              <a:spcAft>
                <a:spcPts val="600"/>
              </a:spcAft>
              <a:buNone/>
            </a:pPr>
            <a:r>
              <a:rPr lang="en-US" sz="2000">
                <a:latin typeface="+mj-lt"/>
                <a:ea typeface="Calibri" panose="020F0502020204030204" pitchFamily="34" charset="0"/>
              </a:rPr>
              <a:t>Polybase scale out groups</a:t>
            </a:r>
            <a:endParaRPr lang="en-US" sz="2000">
              <a:effectLst/>
              <a:latin typeface="+mj-lt"/>
              <a:ea typeface="Calibri" panose="020F0502020204030204" pitchFamily="34" charset="0"/>
            </a:endParaRPr>
          </a:p>
          <a:p>
            <a:pPr marL="0" indent="0">
              <a:spcAft>
                <a:spcPts val="600"/>
              </a:spcAft>
              <a:buNone/>
            </a:pPr>
            <a:r>
              <a:rPr lang="en-US" sz="2000">
                <a:latin typeface="+mj-lt"/>
              </a:rPr>
              <a:t>Machine learning server</a:t>
            </a:r>
          </a:p>
          <a:p>
            <a:pPr marL="0" indent="0">
              <a:spcAft>
                <a:spcPts val="600"/>
              </a:spcAft>
              <a:buNone/>
            </a:pPr>
            <a:r>
              <a:rPr lang="en-US" sz="2000">
                <a:latin typeface="+mj-lt"/>
              </a:rPr>
              <a:t>Distributed replay</a:t>
            </a:r>
          </a:p>
          <a:p>
            <a:pPr marL="0" indent="0">
              <a:buNone/>
            </a:pPr>
            <a:r>
              <a:rPr lang="en-US" sz="2400">
                <a:solidFill>
                  <a:schemeClr val="accent1"/>
                </a:solidFill>
                <a:latin typeface="+mj-lt"/>
              </a:rPr>
              <a:t>Deprecated features</a:t>
            </a:r>
          </a:p>
          <a:p>
            <a:pPr marL="0" indent="0">
              <a:buNone/>
            </a:pPr>
            <a:r>
              <a:rPr lang="en-US" sz="2000">
                <a:latin typeface="+mj-lt"/>
              </a:rPr>
              <a:t>Stretch database</a:t>
            </a:r>
          </a:p>
          <a:p>
            <a:pPr marL="0" indent="0">
              <a:buNone/>
            </a:pPr>
            <a:endParaRPr lang="en-US" sz="2000">
              <a:latin typeface="+mj-lt"/>
            </a:endParaRPr>
          </a:p>
          <a:p>
            <a:pPr marL="0" indent="0">
              <a:buNone/>
            </a:pPr>
            <a:r>
              <a:rPr lang="en-US" sz="2400">
                <a:solidFill>
                  <a:schemeClr val="accent1"/>
                </a:solidFill>
                <a:latin typeface="+mj-lt"/>
              </a:rPr>
              <a:t>Added</a:t>
            </a:r>
          </a:p>
          <a:p>
            <a:pPr marL="0" indent="0">
              <a:buNone/>
            </a:pPr>
            <a:r>
              <a:rPr lang="en-US" sz="2000">
                <a:latin typeface="+mj-lt"/>
              </a:rPr>
              <a:t>Azure extension for SQL Server</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6896400" y="2821487"/>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990148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
                                            <p:txEl>
                                              <p:pRg st="9" end="9"/>
                                            </p:txEl>
                                          </p:spTgt>
                                        </p:tgtEl>
                                        <p:attrNameLst>
                                          <p:attrName>style.visibility</p:attrName>
                                        </p:attrNameLst>
                                      </p:cBhvr>
                                      <p:to>
                                        <p:strVal val="visible"/>
                                      </p:to>
                                    </p:set>
                                    <p:animEffect transition="in" filter="fade">
                                      <p:cBhvr>
                                        <p:cTn id="23" dur="500"/>
                                        <p:tgtEl>
                                          <p:spTgt spid="9">
                                            <p:txEl>
                                              <p:pRg st="9" end="9"/>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9">
                                            <p:txEl>
                                              <p:pRg st="10" end="10"/>
                                            </p:txEl>
                                          </p:spTgt>
                                        </p:tgtEl>
                                        <p:attrNameLst>
                                          <p:attrName>style.visibility</p:attrName>
                                        </p:attrNameLst>
                                      </p:cBhvr>
                                      <p:to>
                                        <p:strVal val="visible"/>
                                      </p:to>
                                    </p:set>
                                    <p:animEffect transition="in" filter="fade">
                                      <p:cBhvr>
                                        <p:cTn id="26" dur="500"/>
                                        <p:tgtEl>
                                          <p:spTgt spid="9">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a:t>Catalog views, DMVs, and Extended Events for monitoring and debugging</a:t>
            </a:r>
          </a:p>
          <a:p>
            <a:pPr>
              <a:spcBef>
                <a:spcPts val="0"/>
              </a:spcBef>
              <a:spcAft>
                <a:spcPts val="1800"/>
              </a:spcAft>
            </a:pPr>
            <a:r>
              <a:rPr lang="en-US" sz="1600"/>
              <a:t>Datatypes not supported include image, text, xml, timestamp, UDT, geometry, geography</a:t>
            </a:r>
          </a:p>
          <a:p>
            <a:pPr>
              <a:spcBef>
                <a:spcPts val="0"/>
              </a:spcBef>
              <a:spcAft>
                <a:spcPts val="1800"/>
              </a:spcAft>
            </a:pPr>
            <a:r>
              <a:rPr lang="en-US" sz="1600"/>
              <a:t>Can’t be used with database that use these: temporal, memory optimized, CDC, columnstore, graph</a:t>
            </a:r>
          </a:p>
          <a:p>
            <a:pPr>
              <a:spcBef>
                <a:spcPts val="0"/>
              </a:spcBef>
              <a:spcAft>
                <a:spcPts val="1800"/>
              </a:spcAft>
            </a:pPr>
            <a:r>
              <a:rPr lang="en-US" sz="1600"/>
              <a:t>Use scheduled mode to spend less on ingestion</a:t>
            </a:r>
          </a:p>
          <a:p>
            <a:pPr>
              <a:spcBef>
                <a:spcPts val="0"/>
              </a:spcBef>
              <a:spcAft>
                <a:spcPts val="1800"/>
              </a:spcAft>
            </a:pPr>
            <a:r>
              <a:rPr lang="en-US" sz="1600"/>
              <a:t>Create separate linked connections for same databases to separate ingestion</a:t>
            </a:r>
          </a:p>
          <a:p>
            <a:pPr>
              <a:spcBef>
                <a:spcPts val="0"/>
              </a:spcBef>
              <a:spcAft>
                <a:spcPts val="1800"/>
              </a:spcAft>
            </a:pPr>
            <a:r>
              <a:rPr lang="en-US" sz="1600"/>
              <a:t>Only committed transactions sent to Landing Zone (LZ)</a:t>
            </a:r>
          </a:p>
          <a:p>
            <a:pPr>
              <a:spcBef>
                <a:spcPts val="0"/>
              </a:spcBef>
              <a:spcAft>
                <a:spcPts val="1800"/>
              </a:spcAft>
            </a:pPr>
            <a:r>
              <a:rPr lang="en-US" sz="1600"/>
              <a:t>“Think” replication. Transaction commit not affected but log can’t be truncated until committed in LZ</a:t>
            </a:r>
          </a:p>
          <a:p>
            <a:pPr>
              <a:spcBef>
                <a:spcPts val="0"/>
              </a:spcBef>
              <a:spcAft>
                <a:spcPts val="1800"/>
              </a:spcAft>
            </a:pPr>
            <a:r>
              <a:rPr lang="en-US" sz="160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accent1"/>
                </a:solidFill>
                <a:latin typeface="+mj-lt"/>
                <a:ea typeface="Segoe UI" pitchFamily="34" charset="0"/>
                <a:cs typeface="Segoe UI" pitchFamily="34" charset="0"/>
                <a:hlinkClick r:id="rId3"/>
              </a:rPr>
              <a:t>aka.ms/synapselinksql</a:t>
            </a:r>
            <a:endParaRPr lang="en-US" sz="280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a:solidFill>
                  <a:schemeClr val="accent1"/>
                </a:solidFill>
                <a:latin typeface="+mj-lt"/>
                <a:ea typeface="Calibri" panose="020F0502020204030204" pitchFamily="34" charset="0"/>
              </a:rPr>
              <a:t>Registers Azure Arc-enabled SQL Server</a:t>
            </a:r>
          </a:p>
          <a:p>
            <a:pPr marL="0" indent="0">
              <a:buNone/>
            </a:pPr>
            <a:r>
              <a:rPr lang="en-US" sz="1800">
                <a:solidFill>
                  <a:schemeClr val="accent1"/>
                </a:solidFill>
                <a:latin typeface="+mj-lt"/>
                <a:ea typeface="Calibri" panose="020F0502020204030204" pitchFamily="34" charset="0"/>
              </a:rPr>
              <a:t>Capabilities for SQL Server 2022</a:t>
            </a:r>
          </a:p>
          <a:p>
            <a:pPr marL="0" lvl="1" indent="0">
              <a:spcAft>
                <a:spcPts val="600"/>
              </a:spcAft>
              <a:buNone/>
            </a:pPr>
            <a:r>
              <a:rPr lang="en-US" sz="160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a:latin typeface="+mj-lt"/>
                <a:ea typeface="Calibri" panose="020F0502020204030204" pitchFamily="34" charset="0"/>
                <a:cs typeface="Segoe UI" panose="020B0502040204020203" pitchFamily="34" charset="0"/>
              </a:rPr>
              <a:t>Azure Portal</a:t>
            </a:r>
          </a:p>
          <a:p>
            <a:pPr marL="0" indent="0">
              <a:buNone/>
            </a:pPr>
            <a:r>
              <a:rPr lang="en-US" sz="180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a:gradFill>
                  <a:gsLst>
                    <a:gs pos="2917">
                      <a:schemeClr val="tx1"/>
                    </a:gs>
                    <a:gs pos="30000">
                      <a:schemeClr val="tx1"/>
                    </a:gs>
                  </a:gsLst>
                  <a:lin ang="5400000" scaled="0"/>
                </a:gradFill>
                <a:hlinkClick r:id="rId3"/>
              </a:rPr>
              <a:t>https://aka.mssqllinux</a:t>
            </a:r>
            <a:endParaRPr lang="en-US" sz="2400">
              <a:gradFill>
                <a:gsLst>
                  <a:gs pos="2917">
                    <a:schemeClr val="tx1"/>
                  </a:gs>
                  <a:gs pos="30000">
                    <a:schemeClr val="tx1"/>
                  </a:gs>
                </a:gsLst>
                <a:lin ang="5400000" scaled="0"/>
              </a:gradFill>
            </a:endParaRPr>
          </a:p>
          <a:p>
            <a:pPr algn="l"/>
            <a:r>
              <a:rPr lang="en-US" sz="2400">
                <a:gradFill>
                  <a:gsLst>
                    <a:gs pos="2917">
                      <a:schemeClr val="tx1"/>
                    </a:gs>
                    <a:gs pos="30000">
                      <a:schemeClr val="tx1"/>
                    </a:gs>
                  </a:gsLst>
                  <a:lin ang="5400000" scaled="0"/>
                </a:gradFill>
                <a:hlinkClick r:id="rId4"/>
              </a:rPr>
              <a:t>https://aka.ms/sqlcontainers</a:t>
            </a:r>
            <a:endParaRPr lang="en-US" sz="2400">
              <a:gradFill>
                <a:gsLst>
                  <a:gs pos="2917">
                    <a:schemeClr val="tx1"/>
                  </a:gs>
                  <a:gs pos="30000">
                    <a:schemeClr val="tx1"/>
                  </a:gs>
                </a:gsLst>
                <a:lin ang="5400000" scaled="0"/>
              </a:gradFill>
            </a:endParaRPr>
          </a:p>
          <a:p>
            <a:pPr algn="l"/>
            <a:r>
              <a:rPr lang="en-US" sz="2400">
                <a:gradFill>
                  <a:gsLst>
                    <a:gs pos="2917">
                      <a:schemeClr val="tx1"/>
                    </a:gs>
                    <a:gs pos="30000">
                      <a:schemeClr val="tx1"/>
                    </a:gs>
                  </a:gsLst>
                  <a:lin ang="5400000" scaled="0"/>
                </a:gradFill>
                <a:hlinkClick r:id="rId5"/>
              </a:rPr>
              <a:t>https://aka.ms/sqlk8s</a:t>
            </a:r>
            <a:endParaRPr lang="en-US" sz="240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50723"/>
          </a:xfrm>
        </p:spPr>
        <p:txBody>
          <a:bodyPr vert="horz" wrap="square" lIns="182880" tIns="182880" rIns="182880" bIns="0" rtlCol="0">
            <a:spAutoFit/>
          </a:bodyPr>
          <a:lstStyle/>
          <a:p>
            <a:pPr marL="0" indent="0">
              <a:spcAft>
                <a:spcPts val="600"/>
              </a:spcAft>
              <a:buNone/>
            </a:pPr>
            <a:r>
              <a:rPr lang="en-US" sz="1800">
                <a:solidFill>
                  <a:schemeClr val="accent1"/>
                </a:solidFill>
                <a:latin typeface="+mj-lt"/>
              </a:rPr>
              <a:t>Linux distributions supported</a:t>
            </a:r>
          </a:p>
          <a:p>
            <a:pPr marL="0" lvl="1" indent="0">
              <a:spcAft>
                <a:spcPts val="600"/>
              </a:spcAft>
              <a:buNone/>
            </a:pPr>
            <a:r>
              <a:rPr lang="en-US" sz="1600">
                <a:latin typeface="+mj-lt"/>
                <a:cs typeface="Segoe UI" panose="020B0502040204020203" pitchFamily="34" charset="0"/>
              </a:rPr>
              <a:t>RHEL 8.0 – 8.5</a:t>
            </a:r>
          </a:p>
          <a:p>
            <a:pPr marL="0" lvl="1" indent="0">
              <a:spcAft>
                <a:spcPts val="600"/>
              </a:spcAft>
              <a:buNone/>
            </a:pPr>
            <a:r>
              <a:rPr lang="en-US" sz="1600">
                <a:latin typeface="+mj-lt"/>
                <a:cs typeface="Segoe UI" panose="020B0502040204020203" pitchFamily="34" charset="0"/>
              </a:rPr>
              <a:t>Ubuntu 20.04</a:t>
            </a:r>
          </a:p>
          <a:p>
            <a:pPr marL="0" lvl="1" indent="0">
              <a:spcAft>
                <a:spcPts val="600"/>
              </a:spcAft>
              <a:buNone/>
            </a:pPr>
            <a:r>
              <a:rPr lang="en-US" sz="1600">
                <a:latin typeface="+mj-lt"/>
                <a:cs typeface="Segoe UI" panose="020B0502040204020203" pitchFamily="34" charset="0"/>
              </a:rPr>
              <a:t>SLELS 15*</a:t>
            </a:r>
          </a:p>
          <a:p>
            <a:pPr marL="0" lvl="1" indent="0">
              <a:spcAft>
                <a:spcPts val="600"/>
              </a:spcAft>
              <a:buNone/>
            </a:pPr>
            <a:endParaRPr lang="en-US" sz="1600">
              <a:latin typeface="+mj-lt"/>
              <a:cs typeface="Segoe UI" panose="020B0502040204020203" pitchFamily="34" charset="0"/>
            </a:endParaRPr>
          </a:p>
          <a:p>
            <a:pPr marL="0" indent="0">
              <a:spcAft>
                <a:spcPts val="600"/>
              </a:spcAft>
              <a:buNone/>
            </a:pPr>
            <a:r>
              <a:rPr lang="en-US" sz="1800">
                <a:solidFill>
                  <a:schemeClr val="accent1"/>
                </a:solidFill>
                <a:latin typeface="+mj-lt"/>
              </a:rPr>
              <a:t>New DTC transaction management support under WMI</a:t>
            </a:r>
          </a:p>
          <a:p>
            <a:pPr marL="0" indent="0">
              <a:spcAft>
                <a:spcPts val="600"/>
              </a:spcAft>
              <a:buNone/>
            </a:pPr>
            <a:r>
              <a:rPr lang="en-US" sz="1800">
                <a:solidFill>
                  <a:schemeClr val="accent1"/>
                </a:solidFill>
                <a:latin typeface="+mj-lt"/>
              </a:rPr>
              <a:t>Features not supported that are new to SQL Server 2022</a:t>
            </a:r>
          </a:p>
          <a:p>
            <a:pPr marL="0" lvl="1" indent="0">
              <a:spcAft>
                <a:spcPts val="600"/>
              </a:spcAft>
              <a:buNone/>
            </a:pPr>
            <a:r>
              <a:rPr lang="en-US" sz="1600">
                <a:latin typeface="+mj-lt"/>
                <a:cs typeface="Segoe UI" panose="020B0502040204020203" pitchFamily="34" charset="0"/>
              </a:rPr>
              <a:t>TLS 1.3</a:t>
            </a:r>
          </a:p>
          <a:p>
            <a:pPr marL="0" lvl="1" indent="0">
              <a:spcAft>
                <a:spcPts val="600"/>
              </a:spcAft>
              <a:buNone/>
            </a:pPr>
            <a:r>
              <a:rPr lang="en-US" sz="1600">
                <a:latin typeface="+mj-lt"/>
                <a:cs typeface="Segoe UI" panose="020B0502040204020203" pitchFamily="34" charset="0"/>
              </a:rPr>
              <a:t>Intel QAT backup compression</a:t>
            </a:r>
          </a:p>
          <a:p>
            <a:pPr marL="0" lvl="1" indent="0">
              <a:spcAft>
                <a:spcPts val="600"/>
              </a:spcAft>
              <a:buNone/>
            </a:pPr>
            <a:r>
              <a:rPr lang="en-US" sz="1600">
                <a:latin typeface="+mj-lt"/>
                <a:cs typeface="Segoe UI" panose="020B0502040204020203" pitchFamily="34" charset="0"/>
              </a:rPr>
              <a:t>Microsoft Purview policies*</a:t>
            </a:r>
          </a:p>
          <a:p>
            <a:pPr marL="0" lvl="1" indent="0">
              <a:spcAft>
                <a:spcPts val="600"/>
              </a:spcAft>
              <a:buNone/>
            </a:pPr>
            <a:r>
              <a:rPr lang="en-US" sz="1600">
                <a:latin typeface="+mj-lt"/>
                <a:cs typeface="Segoe UI" panose="020B0502040204020203" pitchFamily="34" charset="0"/>
              </a:rPr>
              <a:t>DAG multiple TCP connections**</a:t>
            </a:r>
          </a:p>
          <a:p>
            <a:pPr marL="0" lvl="1" indent="0">
              <a:spcAft>
                <a:spcPts val="600"/>
              </a:spcAft>
              <a:buNone/>
            </a:pPr>
            <a:endParaRPr lang="en-US" sz="1600">
              <a:latin typeface="+mj-lt"/>
              <a:cs typeface="Segoe UI" panose="020B0502040204020203" pitchFamily="34" charset="0"/>
            </a:endParaRPr>
          </a:p>
          <a:p>
            <a:pPr marL="0" indent="0">
              <a:spcAft>
                <a:spcPts val="600"/>
              </a:spcAft>
              <a:buNone/>
            </a:pPr>
            <a:r>
              <a:rPr lang="en-US" sz="1800">
                <a:solidFill>
                  <a:schemeClr val="accent1"/>
                </a:solidFill>
                <a:latin typeface="+mj-lt"/>
              </a:rPr>
              <a:t>New MCR container images for SQL Server 2022 (2022-latest)</a:t>
            </a:r>
          </a:p>
          <a:p>
            <a:pPr marL="0" indent="0">
              <a:spcAft>
                <a:spcPts val="600"/>
              </a:spcAft>
              <a:buNone/>
            </a:pPr>
            <a:endParaRPr lang="en-US" sz="1800">
              <a:solidFill>
                <a:schemeClr val="accent1"/>
              </a:solidFill>
              <a:latin typeface="+mj-lt"/>
            </a:endParaRPr>
          </a:p>
        </p:txBody>
      </p:sp>
      <p:sp>
        <p:nvSpPr>
          <p:cNvPr id="5" name="TextBox 4">
            <a:extLst>
              <a:ext uri="{FF2B5EF4-FFF2-40B4-BE49-F238E27FC236}">
                <a16:creationId xmlns:a16="http://schemas.microsoft.com/office/drawing/2014/main" id="{426168F6-E6C0-C2A7-ACA4-595F74CBC8BE}"/>
              </a:ext>
            </a:extLst>
          </p:cNvPr>
          <p:cNvSpPr txBox="1"/>
          <p:nvPr/>
        </p:nvSpPr>
        <p:spPr>
          <a:xfrm>
            <a:off x="7581900" y="6139236"/>
            <a:ext cx="3185029" cy="369332"/>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*Planned</a:t>
            </a:r>
          </a:p>
          <a:p>
            <a:pPr algn="l"/>
            <a:r>
              <a:rPr lang="en-US" sz="1200">
                <a:gradFill>
                  <a:gsLst>
                    <a:gs pos="2917">
                      <a:schemeClr val="tx1"/>
                    </a:gs>
                    <a:gs pos="30000">
                      <a:schemeClr val="tx1"/>
                    </a:gs>
                  </a:gsLst>
                  <a:lin ang="5400000" scaled="0"/>
                </a:gradFill>
              </a:rPr>
              <a:t>**Under Investigation</a:t>
            </a: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a:solidFill>
                  <a:schemeClr val="accent1"/>
                </a:solidFill>
                <a:latin typeface="+mj-lt"/>
              </a:rPr>
              <a:t>Marketplace images </a:t>
            </a:r>
          </a:p>
          <a:p>
            <a:pPr marL="0" lvl="1" indent="0">
              <a:spcAft>
                <a:spcPts val="600"/>
              </a:spcAft>
              <a:buNone/>
            </a:pPr>
            <a:r>
              <a:rPr lang="en-US" sz="1600">
                <a:latin typeface="+mj-lt"/>
                <a:cs typeface="Segoe UI" panose="020B0502040204020203" pitchFamily="34" charset="0"/>
              </a:rPr>
              <a:t>Windows and Linux</a:t>
            </a:r>
          </a:p>
          <a:p>
            <a:pPr marL="0" lvl="1" indent="0">
              <a:spcAft>
                <a:spcPts val="600"/>
              </a:spcAft>
              <a:buNone/>
            </a:pPr>
            <a:r>
              <a:rPr lang="en-US" sz="1600">
                <a:latin typeface="+mj-lt"/>
                <a:cs typeface="Segoe UI" panose="020B0502040204020203" pitchFamily="34" charset="0"/>
              </a:rPr>
              <a:t>Dev, Web, Std, and EE Editions</a:t>
            </a:r>
          </a:p>
          <a:p>
            <a:pPr marL="0" lvl="1" indent="0">
              <a:spcAft>
                <a:spcPts val="600"/>
              </a:spcAft>
              <a:buNone/>
            </a:pPr>
            <a:endParaRPr lang="en-US" sz="1600">
              <a:latin typeface="+mj-lt"/>
              <a:cs typeface="Segoe UI" panose="020B0502040204020203" pitchFamily="34" charset="0"/>
            </a:endParaRPr>
          </a:p>
          <a:p>
            <a:pPr marL="0" indent="0">
              <a:spcAft>
                <a:spcPts val="600"/>
              </a:spcAft>
              <a:buNone/>
            </a:pPr>
            <a:r>
              <a:rPr lang="en-US" sz="1800">
                <a:solidFill>
                  <a:schemeClr val="accent1"/>
                </a:solidFill>
                <a:latin typeface="+mj-lt"/>
              </a:rPr>
              <a:t>Uses the IaaS Agent Extension</a:t>
            </a:r>
          </a:p>
          <a:p>
            <a:pPr marL="0" indent="0">
              <a:spcAft>
                <a:spcPts val="600"/>
              </a:spcAft>
              <a:buNone/>
            </a:pPr>
            <a:endParaRPr lang="en-US" sz="1800">
              <a:solidFill>
                <a:schemeClr val="accent1"/>
              </a:solidFill>
              <a:latin typeface="+mj-lt"/>
            </a:endParaRPr>
          </a:p>
          <a:p>
            <a:pPr marL="0" indent="0">
              <a:spcAft>
                <a:spcPts val="600"/>
              </a:spcAft>
              <a:buNone/>
            </a:pPr>
            <a:r>
              <a:rPr lang="en-US" sz="1800">
                <a:solidFill>
                  <a:schemeClr val="accent1"/>
                </a:solidFill>
                <a:latin typeface="+mj-lt"/>
              </a:rPr>
              <a:t>T-SQL snapshot backups supported with Azure disk snapshots</a:t>
            </a:r>
          </a:p>
          <a:p>
            <a:pPr marL="0" indent="0">
              <a:spcAft>
                <a:spcPts val="600"/>
              </a:spcAft>
              <a:buNone/>
            </a:pPr>
            <a:r>
              <a:rPr lang="en-US" sz="1800">
                <a:solidFill>
                  <a:schemeClr val="accent1"/>
                </a:solidFill>
                <a:latin typeface="+mj-lt"/>
              </a:rPr>
              <a:t>Several VM sizes support AVX vector including AVX512</a:t>
            </a:r>
          </a:p>
          <a:p>
            <a:pPr marL="0" indent="0">
              <a:spcAft>
                <a:spcPts val="600"/>
              </a:spcAft>
              <a:buNone/>
            </a:pPr>
            <a:r>
              <a:rPr lang="en-US" sz="1800">
                <a:solidFill>
                  <a:schemeClr val="accent1"/>
                </a:solidFill>
                <a:latin typeface="+mj-lt"/>
              </a:rPr>
              <a:t>Portal experience always being updated</a:t>
            </a:r>
          </a:p>
          <a:p>
            <a:pPr marL="0" indent="0">
              <a:spcAft>
                <a:spcPts val="600"/>
              </a:spcAft>
              <a:buNone/>
            </a:pPr>
            <a:r>
              <a:rPr lang="en-US" sz="1800">
                <a:solidFill>
                  <a:schemeClr val="accent1"/>
                </a:solidFill>
                <a:latin typeface="+mj-lt"/>
              </a:rPr>
              <a:t>SQL Server 2022 features in-progress</a:t>
            </a:r>
          </a:p>
          <a:p>
            <a:pPr marL="0" lvl="1" indent="0">
              <a:spcAft>
                <a:spcPts val="600"/>
              </a:spcAft>
              <a:buNone/>
            </a:pPr>
            <a:r>
              <a:rPr lang="en-US" sz="1600">
                <a:latin typeface="+mj-lt"/>
                <a:cs typeface="Segoe UI" panose="020B0502040204020203" pitchFamily="34" charset="0"/>
              </a:rPr>
              <a:t>AAD authentication*</a:t>
            </a:r>
          </a:p>
          <a:p>
            <a:pPr marL="0" lvl="1" indent="0">
              <a:spcAft>
                <a:spcPts val="600"/>
              </a:spcAft>
              <a:buNone/>
            </a:pPr>
            <a:r>
              <a:rPr lang="en-US" sz="1600">
                <a:latin typeface="+mj-lt"/>
                <a:cs typeface="Segoe UI" panose="020B0502040204020203" pitchFamily="34" charset="0"/>
              </a:rPr>
              <a:t>Microsoft Purview policies*</a:t>
            </a:r>
          </a:p>
          <a:p>
            <a:pPr marL="0" indent="0">
              <a:spcAft>
                <a:spcPts val="600"/>
              </a:spcAft>
              <a:buNone/>
            </a:pPr>
            <a:endParaRPr lang="en-US" sz="180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a:gradFill>
                  <a:gsLst>
                    <a:gs pos="2917">
                      <a:schemeClr val="tx1"/>
                    </a:gs>
                    <a:gs pos="30000">
                      <a:schemeClr val="tx1"/>
                    </a:gs>
                  </a:gsLst>
                  <a:lin ang="5400000" scaled="0"/>
                </a:gradFill>
              </a:rPr>
              <a:t>*Coming soon</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a:gradFill>
                  <a:gsLst>
                    <a:gs pos="2917">
                      <a:schemeClr val="tx1"/>
                    </a:gs>
                    <a:gs pos="30000">
                      <a:schemeClr val="tx1"/>
                    </a:gs>
                  </a:gsLst>
                  <a:lin ang="5400000" scaled="0"/>
                </a:gradFill>
                <a:hlinkClick r:id="rId3"/>
              </a:rPr>
              <a:t>https://aka.ms/sqlazurevm</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a:solidFill>
                  <a:schemeClr val="tx1"/>
                </a:solidFill>
                <a:latin typeface="+mj-lt"/>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a:solidFill>
                  <a:schemeClr val="tx1"/>
                </a:solidFill>
                <a:latin typeface="+mj-lt"/>
                <a:cs typeface="Segoe UI" pitchFamily="34" charset="0"/>
              </a:rPr>
              <a:t>The Azure extension for SQL Server provides </a:t>
            </a:r>
          </a:p>
          <a:p>
            <a:pPr defTabSz="932472" fontAlgn="base">
              <a:spcBef>
                <a:spcPct val="0"/>
              </a:spcBef>
              <a:spcAft>
                <a:spcPct val="0"/>
              </a:spcAft>
            </a:pPr>
            <a:r>
              <a:rPr lang="en-US" sz="2000">
                <a:solidFill>
                  <a:schemeClr val="tx1"/>
                </a:solidFill>
                <a:latin typeface="+mj-lt"/>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endParaRPr lang="en-US"/>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indent="-457200" algn="l">
              <a:spcAft>
                <a:spcPts val="3000"/>
              </a:spcAft>
              <a:buAutoNum type="alphaUcPeriod"/>
            </a:pPr>
            <a:r>
              <a:rPr lang="en-US" sz="2000" b="1"/>
              <a:t>​</a:t>
            </a:r>
            <a:r>
              <a:rPr lang="en-US" sz="2000"/>
              <a:t>Cloud connected</a:t>
            </a:r>
          </a:p>
          <a:p>
            <a:pPr marL="457200" indent="-457200" algn="l">
              <a:spcAft>
                <a:spcPts val="3000"/>
              </a:spcAft>
              <a:buAutoNum type="alphaUcPeriod"/>
            </a:pPr>
            <a:r>
              <a:rPr lang="en-US" sz="2000" b="1"/>
              <a:t>​</a:t>
            </a:r>
            <a:r>
              <a:rPr lang="en-US" sz="2000"/>
              <a:t>Azure Arc</a:t>
            </a:r>
          </a:p>
          <a:p>
            <a:pPr marL="457200" indent="-457200" algn="l">
              <a:spcAft>
                <a:spcPts val="3000"/>
              </a:spcAft>
              <a:buAutoNum type="alphaUcPeriod"/>
            </a:pPr>
            <a:r>
              <a:rPr lang="en-US" sz="2000" b="1"/>
              <a:t>​</a:t>
            </a:r>
            <a:r>
              <a:rPr lang="en-US" sz="2000"/>
              <a:t>Polybase</a:t>
            </a:r>
          </a:p>
          <a:p>
            <a:pPr marL="457200" indent="-457200" algn="l">
              <a:spcAft>
                <a:spcPts val="3000"/>
              </a:spcAft>
              <a:buAutoNum type="alphaUcPeriod"/>
            </a:pPr>
            <a:r>
              <a:rPr lang="en-US" sz="2000" b="1"/>
              <a:t>​</a:t>
            </a:r>
            <a:r>
              <a:rPr lang="en-US" sz="2000"/>
              <a:t>Built-in query intelligence</a:t>
            </a:r>
          </a:p>
          <a:p>
            <a:pPr marL="457200" indent="-457200" algn="l">
              <a:spcAft>
                <a:spcPts val="3000"/>
              </a:spcAft>
              <a:buAutoNum type="alphaUcPeriod"/>
            </a:pPr>
            <a:r>
              <a:rPr lang="en-US" sz="2000" b="1"/>
              <a:t>​</a:t>
            </a:r>
            <a:r>
              <a:rPr lang="en-US" sz="2000"/>
              <a:t>A and D</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r>
              <a:rPr lang="en-US"/>
              <a:t>​</a:t>
            </a:r>
            <a:r>
              <a:rPr lang="en-US" b="0"/>
              <a:t>Synapse Link</a:t>
            </a:r>
          </a:p>
          <a:p>
            <a:r>
              <a:rPr lang="en-US"/>
              <a:t>​</a:t>
            </a:r>
            <a:r>
              <a:rPr lang="en-US" b="0"/>
              <a:t>Managed disaster recovery</a:t>
            </a:r>
          </a:p>
          <a:p>
            <a:r>
              <a:rPr lang="en-US"/>
              <a:t>​</a:t>
            </a:r>
            <a:r>
              <a:rPr lang="en-US" b="0"/>
              <a:t>AAD authentication</a:t>
            </a:r>
          </a:p>
          <a:p>
            <a:r>
              <a:rPr lang="en-US"/>
              <a:t>​</a:t>
            </a:r>
            <a:r>
              <a:rPr lang="en-US" b="0"/>
              <a:t>Data virtualization</a:t>
            </a:r>
          </a:p>
          <a:p>
            <a:r>
              <a:rPr lang="en-US"/>
              <a:t>​</a:t>
            </a:r>
            <a:r>
              <a:rPr lang="en-US" b="0"/>
              <a:t>Azure virtual machine</a:t>
            </a:r>
          </a:p>
        </p:txBody>
      </p:sp>
    </p:spTree>
    <p:extLst>
      <p:ext uri="{BB962C8B-B14F-4D97-AF65-F5344CB8AC3E}">
        <p14:creationId xmlns:p14="http://schemas.microsoft.com/office/powerpoint/2010/main" val="638233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a:t>SQL Server 2022 is </a:t>
            </a:r>
            <a:r>
              <a:rPr lang="en-US" sz="2000" b="1"/>
              <a:t>Azure-enabled </a:t>
            </a:r>
            <a:r>
              <a:rPr lang="en-US" sz="2000"/>
              <a:t>for disaster recovery, analytics, and security</a:t>
            </a:r>
          </a:p>
          <a:p>
            <a:pPr>
              <a:spcAft>
                <a:spcPts val="4200"/>
              </a:spcAft>
            </a:pPr>
            <a:r>
              <a:rPr lang="en-US" sz="2000" b="1"/>
              <a:t>Built-in query intelligence </a:t>
            </a:r>
            <a:r>
              <a:rPr lang="en-US" sz="2000"/>
              <a:t>reduces query tuning and gains you performance with</a:t>
            </a:r>
            <a:r>
              <a:rPr lang="en-US" sz="2000" b="1"/>
              <a:t> no code changes</a:t>
            </a:r>
            <a:endParaRPr lang="en-US" sz="2000"/>
          </a:p>
          <a:p>
            <a:pPr>
              <a:spcAft>
                <a:spcPts val="4200"/>
              </a:spcAft>
            </a:pPr>
            <a:r>
              <a:rPr lang="en-US" sz="2000"/>
              <a:t>SQL Server 2022 has new innovations in </a:t>
            </a:r>
            <a:r>
              <a:rPr lang="en-US" sz="2000" b="1"/>
              <a:t>security, scalability, and availability</a:t>
            </a:r>
          </a:p>
          <a:p>
            <a:pPr>
              <a:spcAft>
                <a:spcPts val="4200"/>
              </a:spcAft>
            </a:pPr>
            <a:r>
              <a:rPr lang="en-US" sz="2000" b="1"/>
              <a:t>Data virtualization and object storage </a:t>
            </a:r>
            <a:r>
              <a:rPr lang="en-US" sz="2000"/>
              <a:t>through standard SQL interfaces</a:t>
            </a:r>
          </a:p>
          <a:p>
            <a:pPr>
              <a:spcAft>
                <a:spcPts val="4200"/>
              </a:spcAft>
            </a:pPr>
            <a:r>
              <a:rPr lang="en-US" sz="2000" b="1"/>
              <a:t>Extending the T-SQL language </a:t>
            </a:r>
            <a:r>
              <a:rPr lang="en-US" sz="200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9" name="Straight Connector 38" descr="dotted line">
            <a:extLst>
              <a:ext uri="{FF2B5EF4-FFF2-40B4-BE49-F238E27FC236}">
                <a16:creationId xmlns:a16="http://schemas.microsoft.com/office/drawing/2014/main" id="{D6D74BBE-77D0-40DF-9C72-E23EFC81BFF7}"/>
              </a:ext>
            </a:extLst>
          </p:cNvPr>
          <p:cNvCxnSpPr>
            <a:cxnSpLocks/>
          </p:cNvCxnSpPr>
          <p:nvPr/>
        </p:nvCxnSpPr>
        <p:spPr>
          <a:xfrm flipV="1">
            <a:off x="1236663" y="3340345"/>
            <a:ext cx="10370120" cy="23572"/>
          </a:xfrm>
          <a:prstGeom prst="line">
            <a:avLst/>
          </a:prstGeom>
          <a:noFill/>
          <a:ln w="19050">
            <a:solidFill>
              <a:schemeClr val="tx1">
                <a:lumMod val="95000"/>
                <a:lumOff val="5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ectangle: Rounded Corners 9">
            <a:extLst>
              <a:ext uri="{FF2B5EF4-FFF2-40B4-BE49-F238E27FC236}">
                <a16:creationId xmlns:a16="http://schemas.microsoft.com/office/drawing/2014/main" id="{F1847845-7B69-D14F-5DF2-89E93B061093}"/>
              </a:ext>
              <a:ext uri="{C183D7F6-B498-43B3-948B-1728B52AA6E4}">
                <adec:decorative xmlns:adec="http://schemas.microsoft.com/office/drawing/2017/decorative" val="1"/>
              </a:ext>
            </a:extLst>
          </p:cNvPr>
          <p:cNvSpPr/>
          <p:nvPr/>
        </p:nvSpPr>
        <p:spPr bwMode="auto">
          <a:xfrm>
            <a:off x="584200" y="1442713"/>
            <a:ext cx="7543800" cy="1409755"/>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p:txBody>
          <a:bodyPr/>
          <a:lstStyle/>
          <a:p>
            <a:r>
              <a:rPr lang="en-US"/>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826441" y="2271185"/>
            <a:ext cx="1950086" cy="44319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Semibold" panose="020B0502040204020203" pitchFamily="34" charset="0"/>
              </a:rPr>
              <a:t>SQL Server on Azure Virtual Machines</a:t>
            </a:r>
            <a:endParaRPr kumimoji="0" lang="en-US" sz="14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pic>
        <p:nvPicPr>
          <p:cNvPr id="7" name="Graphic 6" descr="SQL on a monitor">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07468" y="1609600"/>
            <a:ext cx="588032" cy="588032"/>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6324339" y="2271185"/>
            <a:ext cx="1181362" cy="44319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Semibold" panose="020B0502040204020203" pitchFamily="34" charset="0"/>
              </a:rPr>
              <a:t>Azure SQL</a:t>
            </a:r>
            <a:br>
              <a:rPr kumimoji="0" lang="en-US" sz="1200" b="0" i="0" u="none" strike="noStrike" kern="0" cap="none" spc="0" normalizeH="0" baseline="0" noProof="0">
                <a:ln>
                  <a:noFill/>
                </a:ln>
                <a:effectLst/>
                <a:uLnTx/>
                <a:uFillTx/>
                <a:latin typeface="Segoe UI Semibold"/>
                <a:ea typeface="+mn-ea"/>
                <a:cs typeface="Segoe UI Semibold" panose="020B0502040204020203" pitchFamily="34" charset="0"/>
              </a:rPr>
            </a:br>
            <a:r>
              <a:rPr kumimoji="0" lang="en-US" sz="1200" b="0" i="0" u="none" strike="noStrike" kern="0" cap="none" spc="0" normalizeH="0" baseline="0" noProof="0">
                <a:ln>
                  <a:noFill/>
                </a:ln>
                <a:effectLst/>
                <a:uLnTx/>
                <a:uFillTx/>
                <a:latin typeface="Segoe UI Semibold"/>
                <a:ea typeface="+mn-ea"/>
                <a:cs typeface="Segoe UI Semibold" panose="020B0502040204020203" pitchFamily="34" charset="0"/>
              </a:rPr>
              <a:t>Database</a:t>
            </a:r>
            <a:endParaRPr kumimoji="0" lang="en-US" sz="14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pic>
        <p:nvPicPr>
          <p:cNvPr id="11" name="Graphic 10" descr="Azure SQL database">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654163" y="1639875"/>
            <a:ext cx="521715" cy="521715"/>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3610203" y="2271185"/>
            <a:ext cx="1491794" cy="443198"/>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Segoe UI Semibold" panose="020B0502040204020203" pitchFamily="34" charset="0"/>
              </a:rPr>
              <a:t>Azure SQL Managed Instance</a:t>
            </a:r>
            <a:endParaRPr kumimoji="0" lang="en-US" sz="1400" b="0" i="0" u="none" strike="noStrike" kern="0" cap="none" spc="0" normalizeH="0" baseline="0" noProof="0">
              <a:ln>
                <a:noFill/>
              </a:ln>
              <a:effectLst/>
              <a:uLnTx/>
              <a:uFillTx/>
              <a:latin typeface="Segoe UI Semibold"/>
              <a:ea typeface="+mn-ea"/>
              <a:cs typeface="Segoe UI Semibold" panose="020B0502040204020203" pitchFamily="34" charset="0"/>
            </a:endParaRPr>
          </a:p>
        </p:txBody>
      </p:sp>
      <p:pic>
        <p:nvPicPr>
          <p:cNvPr id="15" name="Graphic 14" descr="Azure SQL Managed Instance&#10;">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78079" y="1609599"/>
            <a:ext cx="556043" cy="556043"/>
          </a:xfrm>
          <a:prstGeom prst="rect">
            <a:avLst/>
          </a:prstGeom>
        </p:spPr>
      </p:pic>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072400"/>
            <a:ext cx="732972" cy="57999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descr="Replication&#10;linked servers&#10;">
            <a:extLst>
              <a:ext uri="{FF2B5EF4-FFF2-40B4-BE49-F238E27FC236}">
                <a16:creationId xmlns:a16="http://schemas.microsoft.com/office/drawing/2014/main" id="{873957B4-0D66-0C05-B8AD-C7BE492A7317}"/>
              </a:ext>
            </a:extLst>
          </p:cNvPr>
          <p:cNvGrpSpPr/>
          <p:nvPr/>
        </p:nvGrpSpPr>
        <p:grpSpPr>
          <a:xfrm>
            <a:off x="4369344" y="3340345"/>
            <a:ext cx="1726655" cy="2336556"/>
            <a:chOff x="4369344" y="3049631"/>
            <a:chExt cx="1726655" cy="2627270"/>
          </a:xfrm>
        </p:grpSpPr>
        <p:sp>
          <p:nvSpPr>
            <p:cNvPr id="23" name="Freeform: Shape 22">
              <a:extLst>
                <a:ext uri="{FF2B5EF4-FFF2-40B4-BE49-F238E27FC236}">
                  <a16:creationId xmlns:a16="http://schemas.microsoft.com/office/drawing/2014/main" id="{C1C1DB0B-20A2-C400-C75D-B43D52484B5E}"/>
                </a:ext>
              </a:extLst>
            </p:cNvPr>
            <p:cNvSpPr/>
            <p:nvPr/>
          </p:nvSpPr>
          <p:spPr bwMode="auto">
            <a:xfrm>
              <a:off x="4369344" y="3049631"/>
              <a:ext cx="1726655" cy="2627270"/>
            </a:xfrm>
            <a:custGeom>
              <a:avLst/>
              <a:gdLst>
                <a:gd name="connsiteX0" fmla="*/ 1866900 w 1866900"/>
                <a:gd name="connsiteY0" fmla="*/ 2714625 h 2714625"/>
                <a:gd name="connsiteX1" fmla="*/ 1866900 w 1866900"/>
                <a:gd name="connsiteY1" fmla="*/ 1428750 h 2714625"/>
                <a:gd name="connsiteX2" fmla="*/ 0 w 1866900"/>
                <a:gd name="connsiteY2" fmla="*/ 1428750 h 2714625"/>
                <a:gd name="connsiteX3" fmla="*/ 0 w 1866900"/>
                <a:gd name="connsiteY3" fmla="*/ 0 h 2714625"/>
              </a:gdLst>
              <a:ahLst/>
              <a:cxnLst>
                <a:cxn ang="0">
                  <a:pos x="connsiteX0" y="connsiteY0"/>
                </a:cxn>
                <a:cxn ang="0">
                  <a:pos x="connsiteX1" y="connsiteY1"/>
                </a:cxn>
                <a:cxn ang="0">
                  <a:pos x="connsiteX2" y="connsiteY2"/>
                </a:cxn>
                <a:cxn ang="0">
                  <a:pos x="connsiteX3" y="connsiteY3"/>
                </a:cxn>
              </a:cxnLst>
              <a:rect l="l" t="t" r="r" b="b"/>
              <a:pathLst>
                <a:path w="1866900" h="2714625">
                  <a:moveTo>
                    <a:pt x="1866900" y="2714625"/>
                  </a:moveTo>
                  <a:lnTo>
                    <a:pt x="1866900" y="1428750"/>
                  </a:lnTo>
                  <a:lnTo>
                    <a:pt x="0" y="1428750"/>
                  </a:lnTo>
                  <a:lnTo>
                    <a:pt x="0" y="0"/>
                  </a:lnTo>
                </a:path>
              </a:pathLst>
            </a:custGeom>
            <a:noFill/>
            <a:ln w="19050" cap="flat" cmpd="sng" algn="ctr">
              <a:solidFill>
                <a:srgbClr val="0078D4"/>
              </a:solidFill>
              <a:prstDash val="solid"/>
              <a:headEnd type="arrow" w="lg" len="sm"/>
              <a:tailEnd type="arrow" w="lg" len="sm"/>
            </a:ln>
            <a:effectLst/>
          </p:spPr>
          <p:txBody>
            <a:bodyPr rtlCol="0" anchor="ctr"/>
            <a:lstStyle/>
            <a:p>
              <a:pPr algn="ctr"/>
              <a:endParaRPr lang="en-US"/>
            </a:p>
          </p:txBody>
        </p:sp>
        <p:sp>
          <p:nvSpPr>
            <p:cNvPr id="52" name="TextBox 51">
              <a:extLst>
                <a:ext uri="{FF2B5EF4-FFF2-40B4-BE49-F238E27FC236}">
                  <a16:creationId xmlns:a16="http://schemas.microsoft.com/office/drawing/2014/main" id="{75A345C4-EDF6-43B3-8B84-CB64496F2CAD}"/>
                </a:ext>
              </a:extLst>
            </p:cNvPr>
            <p:cNvSpPr txBox="1"/>
            <p:nvPr/>
          </p:nvSpPr>
          <p:spPr>
            <a:xfrm>
              <a:off x="4642477" y="3767000"/>
              <a:ext cx="1117870" cy="430887"/>
            </a:xfrm>
            <a:prstGeom prst="rect">
              <a:avLst/>
            </a:prstGeom>
            <a:noFill/>
          </p:spPr>
          <p:txBody>
            <a:bodyPr wrap="none" lIns="0" tIns="0" rIns="0" bIns="0" rtlCol="0">
              <a:spAutoFit/>
            </a:bodyPr>
            <a:lstStyle>
              <a:defPPr>
                <a:defRPr lang="en-US"/>
              </a:defPPr>
              <a:lvl1pPr marR="0" lvl="0" indent="0" algn="r" fontAlgn="auto">
                <a:lnSpc>
                  <a:spcPct val="100000"/>
                </a:lnSpc>
                <a:spcBef>
                  <a:spcPts val="0"/>
                </a:spcBef>
                <a:spcAft>
                  <a:spcPts val="0"/>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pPr algn="l"/>
              <a:r>
                <a:rPr lang="en-US"/>
                <a:t>Replication</a:t>
              </a:r>
            </a:p>
            <a:p>
              <a:pPr algn="l"/>
              <a:r>
                <a:rPr lang="en-US"/>
                <a:t>linked servers</a:t>
              </a:r>
            </a:p>
          </p:txBody>
        </p:sp>
      </p:grpSp>
      <p:grpSp>
        <p:nvGrpSpPr>
          <p:cNvPr id="14" name="Group 13" descr="Always-on&#10;availability groups&#10;">
            <a:extLst>
              <a:ext uri="{FF2B5EF4-FFF2-40B4-BE49-F238E27FC236}">
                <a16:creationId xmlns:a16="http://schemas.microsoft.com/office/drawing/2014/main" id="{BAEDDA8B-C356-CC97-FF7C-2324DF07E29A}"/>
              </a:ext>
            </a:extLst>
          </p:cNvPr>
          <p:cNvGrpSpPr/>
          <p:nvPr/>
        </p:nvGrpSpPr>
        <p:grpSpPr>
          <a:xfrm>
            <a:off x="1525502" y="3048342"/>
            <a:ext cx="4503823" cy="2609507"/>
            <a:chOff x="1525502" y="3048342"/>
            <a:chExt cx="4503823" cy="2609507"/>
          </a:xfrm>
        </p:grpSpPr>
        <p:sp>
          <p:nvSpPr>
            <p:cNvPr id="21" name="Freeform: Shape 20">
              <a:extLst>
                <a:ext uri="{FF2B5EF4-FFF2-40B4-BE49-F238E27FC236}">
                  <a16:creationId xmlns:a16="http://schemas.microsoft.com/office/drawing/2014/main" id="{7AC1E1CF-EAF1-521F-DDF6-7771A2D8EE30}"/>
                </a:ext>
              </a:extLst>
            </p:cNvPr>
            <p:cNvSpPr/>
            <p:nvPr/>
          </p:nvSpPr>
          <p:spPr bwMode="auto">
            <a:xfrm>
              <a:off x="1800225" y="3048342"/>
              <a:ext cx="4229100" cy="2609507"/>
            </a:xfrm>
            <a:custGeom>
              <a:avLst/>
              <a:gdLst>
                <a:gd name="connsiteX0" fmla="*/ 4276725 w 4276725"/>
                <a:gd name="connsiteY0" fmla="*/ 3829050 h 3829050"/>
                <a:gd name="connsiteX1" fmla="*/ 1485900 w 4276725"/>
                <a:gd name="connsiteY1" fmla="*/ 3829050 h 3829050"/>
                <a:gd name="connsiteX2" fmla="*/ 1485900 w 4276725"/>
                <a:gd name="connsiteY2" fmla="*/ 1266825 h 3829050"/>
                <a:gd name="connsiteX3" fmla="*/ 0 w 4276725"/>
                <a:gd name="connsiteY3" fmla="*/ 1266825 h 3829050"/>
                <a:gd name="connsiteX4" fmla="*/ 0 w 4276725"/>
                <a:gd name="connsiteY4" fmla="*/ 0 h 382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6725" h="3829050">
                  <a:moveTo>
                    <a:pt x="4276725" y="3829050"/>
                  </a:moveTo>
                  <a:lnTo>
                    <a:pt x="1485900" y="3829050"/>
                  </a:lnTo>
                  <a:lnTo>
                    <a:pt x="1485900" y="1266825"/>
                  </a:lnTo>
                  <a:lnTo>
                    <a:pt x="0" y="1266825"/>
                  </a:lnTo>
                  <a:lnTo>
                    <a:pt x="0" y="0"/>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53" name="TextBox 52">
              <a:extLst>
                <a:ext uri="{FF2B5EF4-FFF2-40B4-BE49-F238E27FC236}">
                  <a16:creationId xmlns:a16="http://schemas.microsoft.com/office/drawing/2014/main" id="{071EC35E-8A4B-4733-B9CF-01721F7D96DA}"/>
                </a:ext>
              </a:extLst>
            </p:cNvPr>
            <p:cNvSpPr txBox="1"/>
            <p:nvPr/>
          </p:nvSpPr>
          <p:spPr>
            <a:xfrm>
              <a:off x="1525502" y="4519236"/>
              <a:ext cx="1479828" cy="430887"/>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Always-on</a:t>
              </a: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availability groups</a:t>
              </a:r>
            </a:p>
          </p:txBody>
        </p:sp>
      </p:grpSp>
      <p:grpSp>
        <p:nvGrpSpPr>
          <p:cNvPr id="3" name="Group 2" descr="Backup to URL&#10;">
            <a:extLst>
              <a:ext uri="{FF2B5EF4-FFF2-40B4-BE49-F238E27FC236}">
                <a16:creationId xmlns:a16="http://schemas.microsoft.com/office/drawing/2014/main" id="{3CAA53DE-E562-A0ED-4BFE-00D487BC4D22}"/>
              </a:ext>
            </a:extLst>
          </p:cNvPr>
          <p:cNvGrpSpPr/>
          <p:nvPr/>
        </p:nvGrpSpPr>
        <p:grpSpPr>
          <a:xfrm>
            <a:off x="5486142" y="1624524"/>
            <a:ext cx="5709213" cy="4645082"/>
            <a:chOff x="5486142" y="1624524"/>
            <a:chExt cx="5709213" cy="4645082"/>
          </a:xfrm>
        </p:grpSpPr>
        <p:sp>
          <p:nvSpPr>
            <p:cNvPr id="25" name="Freeform: Shape 24">
              <a:extLst>
                <a:ext uri="{FF2B5EF4-FFF2-40B4-BE49-F238E27FC236}">
                  <a16:creationId xmlns:a16="http://schemas.microsoft.com/office/drawing/2014/main" id="{E251BB78-D00F-9B99-27FF-F20CD5C15C7B}"/>
                </a:ext>
              </a:extLst>
            </p:cNvPr>
            <p:cNvSpPr/>
            <p:nvPr/>
          </p:nvSpPr>
          <p:spPr bwMode="auto">
            <a:xfrm>
              <a:off x="6095999" y="3049630"/>
              <a:ext cx="3667126" cy="2627270"/>
            </a:xfrm>
            <a:custGeom>
              <a:avLst/>
              <a:gdLst>
                <a:gd name="connsiteX0" fmla="*/ 0 w 3724275"/>
                <a:gd name="connsiteY0" fmla="*/ 2952750 h 2952750"/>
                <a:gd name="connsiteX1" fmla="*/ 3724275 w 3724275"/>
                <a:gd name="connsiteY1" fmla="*/ 2952750 h 2952750"/>
                <a:gd name="connsiteX2" fmla="*/ 3724275 w 3724275"/>
                <a:gd name="connsiteY2" fmla="*/ 0 h 2952750"/>
              </a:gdLst>
              <a:ahLst/>
              <a:cxnLst>
                <a:cxn ang="0">
                  <a:pos x="connsiteX0" y="connsiteY0"/>
                </a:cxn>
                <a:cxn ang="0">
                  <a:pos x="connsiteX1" y="connsiteY1"/>
                </a:cxn>
                <a:cxn ang="0">
                  <a:pos x="connsiteX2" y="connsiteY2"/>
                </a:cxn>
              </a:cxnLst>
              <a:rect l="l" t="t" r="r" b="b"/>
              <a:pathLst>
                <a:path w="3724275" h="2952750">
                  <a:moveTo>
                    <a:pt x="0" y="2952750"/>
                  </a:moveTo>
                  <a:lnTo>
                    <a:pt x="3724275" y="2952750"/>
                  </a:lnTo>
                  <a:lnTo>
                    <a:pt x="3724275" y="0"/>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solidFill>
                  <a:schemeClr val="tx1"/>
                </a:solidFill>
              </a:endParaRPr>
            </a:p>
          </p:txBody>
        </p:sp>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9823" y="1624524"/>
              <a:ext cx="686504" cy="68650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8341798" y="5278490"/>
              <a:ext cx="1190006" cy="215444"/>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r>
                <a:rPr lang="en-US"/>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97001"/>
              <a:ext cx="2853557" cy="267766"/>
            </a:xfrm>
            <a:prstGeom prst="rect">
              <a:avLst/>
            </a:prstGeom>
          </p:spPr>
          <p:txBody>
            <a:bodyPr wrap="square" lIns="91440">
              <a:spAutoFit/>
            </a:bodyPr>
            <a:lstStyle/>
            <a:p>
              <a:pPr algn="ctr" defTabSz="914080" fontAlgn="base">
                <a:lnSpc>
                  <a:spcPct val="95000"/>
                </a:lnSpc>
                <a:spcBef>
                  <a:spcPct val="0"/>
                </a:spcBef>
                <a:spcAft>
                  <a:spcPct val="0"/>
                </a:spcAft>
              </a:pPr>
              <a:r>
                <a:rPr lang="en-US" sz="1200" kern="0">
                  <a:latin typeface="Segoe UI Semibold"/>
                  <a:cs typeface="Segoe UI Semibold" panose="020B0502040204020203" pitchFamily="34" charset="0"/>
                </a:rPr>
                <a:t>Azure Storage</a:t>
              </a:r>
            </a:p>
          </p:txBody>
        </p:sp>
        <p:grpSp>
          <p:nvGrpSpPr>
            <p:cNvPr id="8" name="Group 7">
              <a:extLst>
                <a:ext uri="{FF2B5EF4-FFF2-40B4-BE49-F238E27FC236}">
                  <a16:creationId xmlns:a16="http://schemas.microsoft.com/office/drawing/2014/main" id="{7E63F56C-F251-8C61-EC8D-1A22335C1D29}"/>
                </a:ext>
              </a:extLst>
            </p:cNvPr>
            <p:cNvGrpSpPr/>
            <p:nvPr/>
          </p:nvGrpSpPr>
          <p:grpSpPr>
            <a:xfrm>
              <a:off x="5486142" y="5049890"/>
              <a:ext cx="1219716" cy="1219716"/>
              <a:chOff x="7029941" y="5095966"/>
              <a:chExt cx="1219716" cy="1219716"/>
            </a:xfrm>
          </p:grpSpPr>
          <p:sp>
            <p:nvSpPr>
              <p:cNvPr id="4" name="Rectangle: Rounded Corners 3">
                <a:extLst>
                  <a:ext uri="{FF2B5EF4-FFF2-40B4-BE49-F238E27FC236}">
                    <a16:creationId xmlns:a16="http://schemas.microsoft.com/office/drawing/2014/main" id="{2A18BB56-3EA7-6D09-476B-AE3A32EFE637}"/>
                  </a:ext>
                </a:extLst>
              </p:cNvPr>
              <p:cNvSpPr/>
              <p:nvPr/>
            </p:nvSpPr>
            <p:spPr bwMode="auto">
              <a:xfrm>
                <a:off x="7029941" y="5095966"/>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6" name="Graphic 5">
                <a:extLst>
                  <a:ext uri="{FF2B5EF4-FFF2-40B4-BE49-F238E27FC236}">
                    <a16:creationId xmlns:a16="http://schemas.microsoft.com/office/drawing/2014/main" id="{6825D865-8F1C-3403-1CDD-4DCCD03F32F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324222" y="5324566"/>
                <a:ext cx="681054" cy="681054"/>
              </a:xfrm>
              <a:prstGeom prst="rect">
                <a:avLst/>
              </a:prstGeom>
            </p:spPr>
          </p:pic>
        </p:grpSp>
      </p:grpSp>
    </p:spTree>
    <p:extLst>
      <p:ext uri="{BB962C8B-B14F-4D97-AF65-F5344CB8AC3E}">
        <p14:creationId xmlns:p14="http://schemas.microsoft.com/office/powerpoint/2010/main" val="302056097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a:gradFill>
                  <a:gsLst>
                    <a:gs pos="2917">
                      <a:schemeClr val="tx1"/>
                    </a:gs>
                    <a:gs pos="30000">
                      <a:schemeClr val="tx1"/>
                    </a:gs>
                  </a:gsLst>
                  <a:lin ang="5400000" scaled="0"/>
                </a:gradFill>
              </a:rPr>
              <a:t>Learn in an interactive style </a:t>
            </a:r>
            <a:r>
              <a:rPr lang="en-US" sz="2800" b="1">
                <a:gradFill>
                  <a:gsLst>
                    <a:gs pos="2917">
                      <a:schemeClr val="tx1"/>
                    </a:gs>
                    <a:gs pos="30000">
                      <a:schemeClr val="tx1"/>
                    </a:gs>
                  </a:gsLst>
                  <a:lin ang="5400000" scaled="0"/>
                </a:gradFill>
              </a:rPr>
              <a:t>what</a:t>
            </a:r>
            <a:r>
              <a:rPr lang="en-US" sz="2800">
                <a:gradFill>
                  <a:gsLst>
                    <a:gs pos="2917">
                      <a:schemeClr val="tx1"/>
                    </a:gs>
                    <a:gs pos="30000">
                      <a:schemeClr val="tx1"/>
                    </a:gs>
                  </a:gsLst>
                  <a:lin ang="5400000" scaled="0"/>
                </a:gradFill>
              </a:rPr>
              <a:t> is new in SQL Server 2022</a:t>
            </a:r>
          </a:p>
          <a:p>
            <a:pPr algn="l">
              <a:spcAft>
                <a:spcPts val="4200"/>
              </a:spcAft>
              <a:buClr>
                <a:srgbClr val="00B050"/>
              </a:buClr>
            </a:pPr>
            <a:r>
              <a:rPr lang="en-US" sz="2800">
                <a:gradFill>
                  <a:gsLst>
                    <a:gs pos="2917">
                      <a:schemeClr val="tx1"/>
                    </a:gs>
                    <a:gs pos="30000">
                      <a:schemeClr val="tx1"/>
                    </a:gs>
                  </a:gsLst>
                  <a:lin ang="5400000" scaled="0"/>
                </a:gradFill>
              </a:rPr>
              <a:t>Evaluate </a:t>
            </a:r>
            <a:r>
              <a:rPr lang="en-US" sz="2800" b="1">
                <a:gradFill>
                  <a:gsLst>
                    <a:gs pos="2917">
                      <a:schemeClr val="tx1"/>
                    </a:gs>
                    <a:gs pos="30000">
                      <a:schemeClr val="tx1"/>
                    </a:gs>
                  </a:gsLst>
                  <a:lin ang="5400000" scaled="0"/>
                </a:gradFill>
              </a:rPr>
              <a:t>why</a:t>
            </a:r>
            <a:r>
              <a:rPr lang="en-US" sz="280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a:gradFill>
                  <a:gsLst>
                    <a:gs pos="2917">
                      <a:schemeClr val="tx1"/>
                    </a:gs>
                    <a:gs pos="30000">
                      <a:schemeClr val="tx1"/>
                    </a:gs>
                  </a:gsLst>
                  <a:lin ang="5400000" scaled="0"/>
                </a:gradFill>
              </a:rPr>
              <a:t>Learn </a:t>
            </a:r>
            <a:r>
              <a:rPr lang="en-US" sz="2800" b="1">
                <a:gradFill>
                  <a:gsLst>
                    <a:gs pos="2917">
                      <a:schemeClr val="tx1"/>
                    </a:gs>
                    <a:gs pos="30000">
                      <a:schemeClr val="tx1"/>
                    </a:gs>
                  </a:gsLst>
                  <a:lin ang="5400000" scaled="0"/>
                </a:gradFill>
              </a:rPr>
              <a:t>how</a:t>
            </a:r>
            <a:r>
              <a:rPr lang="en-US" sz="280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a:gradFill>
                  <a:gsLst>
                    <a:gs pos="2917">
                      <a:schemeClr val="tx1"/>
                    </a:gs>
                    <a:gs pos="30000">
                      <a:schemeClr val="tx1"/>
                    </a:gs>
                  </a:gsLst>
                  <a:lin ang="5400000" scaled="0"/>
                </a:gradFill>
              </a:rPr>
              <a:t>Gain </a:t>
            </a:r>
            <a:r>
              <a:rPr lang="en-US" sz="2800" b="1">
                <a:gradFill>
                  <a:gsLst>
                    <a:gs pos="2917">
                      <a:schemeClr val="tx1"/>
                    </a:gs>
                    <a:gs pos="30000">
                      <a:schemeClr val="tx1"/>
                    </a:gs>
                  </a:gsLst>
                  <a:lin ang="5400000" scaled="0"/>
                </a:gradFill>
              </a:rPr>
              <a:t>hands-on</a:t>
            </a:r>
            <a:r>
              <a:rPr lang="en-US" sz="280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a:gradFill>
                  <a:gsLst>
                    <a:gs pos="2917">
                      <a:schemeClr val="tx1"/>
                    </a:gs>
                    <a:gs pos="30000">
                      <a:schemeClr val="tx1"/>
                    </a:gs>
                  </a:gsLst>
                  <a:lin ang="5400000" scaled="0"/>
                </a:gradFill>
              </a:rPr>
              <a:t>Walk away with </a:t>
            </a:r>
            <a:r>
              <a:rPr lang="en-US" sz="2800" b="1">
                <a:gradFill>
                  <a:gsLst>
                    <a:gs pos="2917">
                      <a:schemeClr val="tx1"/>
                    </a:gs>
                    <a:gs pos="30000">
                      <a:schemeClr val="tx1"/>
                    </a:gs>
                  </a:gsLst>
                  <a:lin ang="5400000" scaled="0"/>
                </a:gradFill>
              </a:rPr>
              <a:t>resources</a:t>
            </a:r>
            <a:r>
              <a:rPr lang="en-US" sz="280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SQL Assessment with Log Analytics for best practices</a:t>
            </a:r>
            <a:endParaRPr kumimoji="0" lang="en-US" sz="1765" i="0" u="none" strike="noStrike" kern="1200" cap="none" spc="0" normalizeH="0" baseline="0" noProof="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Microsoft Defender for SQL for security assessments</a:t>
            </a:r>
            <a:endParaRPr kumimoji="0" lang="en-US" sz="1765" i="0" u="none" strike="noStrike" kern="1200" cap="none" spc="0" normalizeH="0" baseline="0" noProof="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Azure Active Directory*</a:t>
            </a:r>
            <a:endParaRPr kumimoji="0" lang="en-US" sz="1765" i="0" u="none" strike="noStrike" kern="1200" cap="none" spc="0" normalizeH="0" baseline="0" noProof="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effectLst/>
                <a:uLnTx/>
                <a:uFillTx/>
                <a:latin typeface="+mj-lt"/>
                <a:ea typeface="+mn-ea"/>
                <a:cs typeface="+mn-cs"/>
              </a:rPr>
              <a:t>Microsoft Purview access policies*</a:t>
            </a:r>
            <a:endParaRPr kumimoji="0" lang="en-US" sz="1765" i="0" u="none" strike="noStrike" kern="1200" cap="none" spc="0" normalizeH="0" baseline="0" noProof="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a:ln w="3175">
                  <a:noFill/>
                </a:ln>
                <a:solidFill>
                  <a:srgbClr val="000000"/>
                </a:solidFill>
                <a:latin typeface="Segoe UI Semibold"/>
                <a:cs typeface="Segoe UI" pitchFamily="34" charset="0"/>
              </a:rPr>
              <a:t>and </a:t>
            </a: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4" name="Straight Connector 13" descr="dotted line">
            <a:extLst>
              <a:ext uri="{FF2B5EF4-FFF2-40B4-BE49-F238E27FC236}">
                <a16:creationId xmlns:a16="http://schemas.microsoft.com/office/drawing/2014/main" id="{BB3E2CA2-329A-24B6-5736-222FAADDE5F5}"/>
              </a:ext>
            </a:extLst>
          </p:cNvPr>
          <p:cNvCxnSpPr>
            <a:cxnSpLocks/>
          </p:cNvCxnSpPr>
          <p:nvPr/>
        </p:nvCxnSpPr>
        <p:spPr>
          <a:xfrm flipV="1">
            <a:off x="1236663" y="4165809"/>
            <a:ext cx="10370120" cy="23572"/>
          </a:xfrm>
          <a:prstGeom prst="line">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p:txBody>
          <a:bodyPr/>
          <a:lstStyle/>
          <a:p>
            <a:r>
              <a:rPr lang="en-US"/>
              <a:t>SQL Server 2022 Cloud connected</a:t>
            </a:r>
          </a:p>
        </p:txBody>
      </p:sp>
      <p:grpSp>
        <p:nvGrpSpPr>
          <p:cNvPr id="36" name="Group 35" descr="Distributed Availability Groups&#10;">
            <a:extLst>
              <a:ext uri="{FF2B5EF4-FFF2-40B4-BE49-F238E27FC236}">
                <a16:creationId xmlns:a16="http://schemas.microsoft.com/office/drawing/2014/main" id="{CA5721EA-5165-70B3-33E5-B8EB94A51E38}"/>
              </a:ext>
            </a:extLst>
          </p:cNvPr>
          <p:cNvGrpSpPr/>
          <p:nvPr/>
        </p:nvGrpSpPr>
        <p:grpSpPr>
          <a:xfrm>
            <a:off x="584199" y="4662470"/>
            <a:ext cx="2538413" cy="678713"/>
            <a:chOff x="584199" y="4662470"/>
            <a:chExt cx="2538413" cy="678713"/>
          </a:xfrm>
        </p:grpSpPr>
        <p:sp>
          <p:nvSpPr>
            <p:cNvPr id="28" name="Rectangle: Rounded Corners 27">
              <a:extLst>
                <a:ext uri="{FF2B5EF4-FFF2-40B4-BE49-F238E27FC236}">
                  <a16:creationId xmlns:a16="http://schemas.microsoft.com/office/drawing/2014/main" id="{3AC54890-F61D-70CD-D35C-276C751B757E}"/>
                </a:ext>
              </a:extLst>
            </p:cNvPr>
            <p:cNvSpPr/>
            <p:nvPr/>
          </p:nvSpPr>
          <p:spPr bwMode="auto">
            <a:xfrm>
              <a:off x="584199" y="4662470"/>
              <a:ext cx="2538413" cy="678713"/>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2" name="TextBox 31">
              <a:extLst>
                <a:ext uri="{FF2B5EF4-FFF2-40B4-BE49-F238E27FC236}">
                  <a16:creationId xmlns:a16="http://schemas.microsoft.com/office/drawing/2014/main" id="{A1DA9A2F-3960-420F-B062-4A5FFAEA2C5F}"/>
                </a:ext>
              </a:extLst>
            </p:cNvPr>
            <p:cNvSpPr txBox="1"/>
            <p:nvPr/>
          </p:nvSpPr>
          <p:spPr>
            <a:xfrm>
              <a:off x="1415809" y="4757144"/>
              <a:ext cx="1706803" cy="489365"/>
            </a:xfrm>
            <a:prstGeom prst="rect">
              <a:avLst/>
            </a:prstGeom>
          </p:spPr>
          <p:txBody>
            <a:bodyPr wrap="square" lIns="91440" tIns="91440">
              <a:spAutoFit/>
            </a:bodyPr>
            <a:lstStyle>
              <a:defPPr>
                <a:defRPr lang="en-US"/>
              </a:defPPr>
              <a:lvl1pPr marR="0" lvl="0" indent="0" algn="ctr" defTabSz="914080" fontAlgn="base">
                <a:lnSpc>
                  <a:spcPct val="95000"/>
                </a:lnSpc>
                <a:spcBef>
                  <a:spcPct val="0"/>
                </a:spcBef>
                <a:spcAft>
                  <a:spcPct val="0"/>
                </a:spcAft>
                <a:buClrTx/>
                <a:buSzTx/>
                <a:buFontTx/>
                <a:buNone/>
                <a:tabLst/>
                <a:defRPr kumimoji="0" sz="1200" b="0" i="0" u="none" strike="noStrike" kern="0" cap="none" spc="0" normalizeH="0" baseline="0">
                  <a:ln>
                    <a:noFill/>
                  </a:ln>
                  <a:effectLst/>
                  <a:uLnTx/>
                  <a:uFillTx/>
                  <a:latin typeface="Segoe UI Semibold"/>
                  <a:cs typeface="Segoe UI Semibold" panose="020B0502040204020203" pitchFamily="34" charset="0"/>
                </a:defRPr>
              </a:lvl1pPr>
            </a:lstStyle>
            <a:p>
              <a:pPr algn="l"/>
              <a:r>
                <a:rPr lang="en-US"/>
                <a:t>Distributed Availability Groups</a:t>
              </a: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07383" y="4798306"/>
              <a:ext cx="696244" cy="407040"/>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23693" y="5104991"/>
                <a:ext cx="540815" cy="540815"/>
              </a:xfrm>
              <a:prstGeom prst="rect">
                <a:avLst/>
              </a:prstGeom>
            </p:spPr>
          </p:pic>
        </p:grpSp>
      </p:grpSp>
      <p:grpSp>
        <p:nvGrpSpPr>
          <p:cNvPr id="31" name="Group 30" descr="Self-hosted integration runtime&#10;">
            <a:extLst>
              <a:ext uri="{FF2B5EF4-FFF2-40B4-BE49-F238E27FC236}">
                <a16:creationId xmlns:a16="http://schemas.microsoft.com/office/drawing/2014/main" id="{E36DDBD4-8BA3-959C-61DC-3C990F6FEA43}"/>
              </a:ext>
            </a:extLst>
          </p:cNvPr>
          <p:cNvGrpSpPr/>
          <p:nvPr/>
        </p:nvGrpSpPr>
        <p:grpSpPr>
          <a:xfrm>
            <a:off x="1817687" y="5591669"/>
            <a:ext cx="2538413" cy="678713"/>
            <a:chOff x="1817687" y="5591669"/>
            <a:chExt cx="2538413" cy="678713"/>
          </a:xfrm>
        </p:grpSpPr>
        <p:sp>
          <p:nvSpPr>
            <p:cNvPr id="30" name="Rectangle: Rounded Corners 29">
              <a:extLst>
                <a:ext uri="{FF2B5EF4-FFF2-40B4-BE49-F238E27FC236}">
                  <a16:creationId xmlns:a16="http://schemas.microsoft.com/office/drawing/2014/main" id="{EFD976D1-9068-9435-84E5-F5F1F668A055}"/>
                </a:ext>
              </a:extLst>
            </p:cNvPr>
            <p:cNvSpPr/>
            <p:nvPr/>
          </p:nvSpPr>
          <p:spPr bwMode="auto">
            <a:xfrm>
              <a:off x="1817687" y="5591669"/>
              <a:ext cx="2538413" cy="678713"/>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430761" y="5671133"/>
              <a:ext cx="1925339" cy="489365"/>
            </a:xfrm>
            <a:prstGeom prst="rect">
              <a:avLst/>
            </a:prstGeom>
          </p:spPr>
          <p:txBody>
            <a:bodyPr wrap="square" lIns="91440" tIns="91440">
              <a:spAutoFit/>
            </a:bodyPr>
            <a:lstStyle>
              <a:defPPr>
                <a:defRPr lang="en-US"/>
              </a:defPPr>
              <a:lvl1pPr marR="0" lvl="0" indent="0" algn="ctr" defTabSz="914080" fontAlgn="base">
                <a:lnSpc>
                  <a:spcPct val="95000"/>
                </a:lnSpc>
                <a:spcBef>
                  <a:spcPct val="0"/>
                </a:spcBef>
                <a:spcAft>
                  <a:spcPct val="0"/>
                </a:spcAft>
                <a:buClrTx/>
                <a:buSzTx/>
                <a:buFontTx/>
                <a:buNone/>
                <a:tabLst/>
                <a:defRPr kumimoji="0" sz="1200" b="0" i="0" u="none" strike="noStrike" kern="0" cap="none" spc="0" normalizeH="0" baseline="0">
                  <a:ln>
                    <a:noFill/>
                  </a:ln>
                  <a:effectLst/>
                  <a:uLnTx/>
                  <a:uFillTx/>
                  <a:latin typeface="Segoe UI Semibold"/>
                  <a:cs typeface="Segoe UI Semibold" panose="020B0502040204020203" pitchFamily="34" charset="0"/>
                </a:defRPr>
              </a:lvl1pPr>
            </a:lstStyle>
            <a:p>
              <a:pPr algn="l"/>
              <a:r>
                <a:rPr lang="en-US"/>
                <a:t>Self-hosted integration runtime</a:t>
              </a:r>
            </a:p>
          </p:txBody>
        </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6"/>
            <a:stretch>
              <a:fillRect/>
            </a:stretch>
          </p:blipFill>
          <p:spPr>
            <a:xfrm>
              <a:off x="1942192" y="5663427"/>
              <a:ext cx="447002" cy="504778"/>
            </a:xfrm>
            <a:prstGeom prst="rect">
              <a:avLst/>
            </a:prstGeom>
          </p:spPr>
        </p:pic>
      </p:grpSp>
      <p:sp>
        <p:nvSpPr>
          <p:cNvPr id="6" name="Rectangle: Rounded Corners 5">
            <a:extLst>
              <a:ext uri="{FF2B5EF4-FFF2-40B4-BE49-F238E27FC236}">
                <a16:creationId xmlns:a16="http://schemas.microsoft.com/office/drawing/2014/main" id="{544256CB-5B56-3F82-0521-F926B560607E}"/>
              </a:ext>
              <a:ext uri="{C183D7F6-B498-43B3-948B-1728B52AA6E4}">
                <adec:decorative xmlns:adec="http://schemas.microsoft.com/office/drawing/2017/decorative" val="1"/>
              </a:ext>
            </a:extLst>
          </p:cNvPr>
          <p:cNvSpPr/>
          <p:nvPr/>
        </p:nvSpPr>
        <p:spPr bwMode="auto">
          <a:xfrm>
            <a:off x="5486142" y="4677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2" name="Graphic 11" descr="SQL Server 2022&#10;">
            <a:extLst>
              <a:ext uri="{FF2B5EF4-FFF2-40B4-BE49-F238E27FC236}">
                <a16:creationId xmlns:a16="http://schemas.microsoft.com/office/drawing/2014/main" id="{380004F0-BCA5-A302-BE6A-B98708ED11C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80423" y="4905782"/>
            <a:ext cx="681054" cy="681054"/>
          </a:xfrm>
          <a:prstGeom prst="rect">
            <a:avLst/>
          </a:prstGeom>
        </p:spPr>
      </p:pic>
      <p:sp>
        <p:nvSpPr>
          <p:cNvPr id="13" name="TextBox 12">
            <a:extLst>
              <a:ext uri="{FF2B5EF4-FFF2-40B4-BE49-F238E27FC236}">
                <a16:creationId xmlns:a16="http://schemas.microsoft.com/office/drawing/2014/main" id="{02A68311-786F-2FED-DE1C-0DD0A53B104A}"/>
              </a:ext>
            </a:extLst>
          </p:cNvPr>
          <p:cNvSpPr txBox="1"/>
          <p:nvPr/>
        </p:nvSpPr>
        <p:spPr>
          <a:xfrm>
            <a:off x="4819650" y="5937373"/>
            <a:ext cx="2552684" cy="461665"/>
          </a:xfrm>
          <a:prstGeom prst="rect">
            <a:avLst/>
          </a:prstGeom>
          <a:noFill/>
        </p:spPr>
        <p:txBody>
          <a:bodyPr wrap="square">
            <a:spAutoFit/>
          </a:bodyPr>
          <a:lstStyle/>
          <a:p>
            <a:pPr algn="ctr">
              <a:defRPr/>
            </a:pPr>
            <a:r>
              <a:rPr lang="en-US" sz="2400">
                <a:solidFill>
                  <a:srgbClr val="0078D4"/>
                </a:solidFill>
                <a:latin typeface="+mj-lt"/>
              </a:rPr>
              <a:t>SQL Server 2022</a:t>
            </a:r>
          </a:p>
        </p:txBody>
      </p:sp>
      <p:pic>
        <p:nvPicPr>
          <p:cNvPr id="17" name="Picture 16" descr="Image">
            <a:extLst>
              <a:ext uri="{FF2B5EF4-FFF2-40B4-BE49-F238E27FC236}">
                <a16:creationId xmlns:a16="http://schemas.microsoft.com/office/drawing/2014/main" id="{FAA860CC-28C3-FE82-83CA-F407C88079F9}"/>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897864"/>
            <a:ext cx="732972" cy="579995"/>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descr="Azure Arc Agents and Azure extension for SQL Server&#10;">
            <a:extLst>
              <a:ext uri="{FF2B5EF4-FFF2-40B4-BE49-F238E27FC236}">
                <a16:creationId xmlns:a16="http://schemas.microsoft.com/office/drawing/2014/main" id="{1A074269-F792-CAAF-FBB4-47DA3BA5F212}"/>
              </a:ext>
            </a:extLst>
          </p:cNvPr>
          <p:cNvGrpSpPr/>
          <p:nvPr/>
        </p:nvGrpSpPr>
        <p:grpSpPr>
          <a:xfrm>
            <a:off x="8603226" y="5113002"/>
            <a:ext cx="3005751" cy="678713"/>
            <a:chOff x="8603226" y="5113002"/>
            <a:chExt cx="3005751" cy="678713"/>
          </a:xfrm>
        </p:grpSpPr>
        <p:sp>
          <p:nvSpPr>
            <p:cNvPr id="35" name="Rectangle: Rounded Corners 34">
              <a:extLst>
                <a:ext uri="{FF2B5EF4-FFF2-40B4-BE49-F238E27FC236}">
                  <a16:creationId xmlns:a16="http://schemas.microsoft.com/office/drawing/2014/main" id="{F556B26D-B01A-E0DC-D0A2-18F76313ABD3}"/>
                </a:ext>
              </a:extLst>
            </p:cNvPr>
            <p:cNvSpPr/>
            <p:nvPr/>
          </p:nvSpPr>
          <p:spPr bwMode="auto">
            <a:xfrm>
              <a:off x="8603226" y="5113002"/>
              <a:ext cx="3005751" cy="678713"/>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33387" y="5258801"/>
              <a:ext cx="415250" cy="415248"/>
            </a:xfrm>
            <a:prstGeom prst="rect">
              <a:avLst/>
            </a:prstGeom>
          </p:spPr>
        </p:pic>
        <p:sp>
          <p:nvSpPr>
            <p:cNvPr id="34" name="TextBox 33">
              <a:extLst>
                <a:ext uri="{FF2B5EF4-FFF2-40B4-BE49-F238E27FC236}">
                  <a16:creationId xmlns:a16="http://schemas.microsoft.com/office/drawing/2014/main" id="{FF26302B-C8F5-440B-8BD9-2E8E20D90F64}"/>
                </a:ext>
              </a:extLst>
            </p:cNvPr>
            <p:cNvSpPr txBox="1"/>
            <p:nvPr/>
          </p:nvSpPr>
          <p:spPr>
            <a:xfrm>
              <a:off x="8725499" y="5207676"/>
              <a:ext cx="2147548" cy="489365"/>
            </a:xfrm>
            <a:prstGeom prst="rect">
              <a:avLst/>
            </a:prstGeom>
          </p:spPr>
          <p:txBody>
            <a:bodyPr wrap="square" lIns="91440" tIns="91440">
              <a:spAutoFit/>
            </a:bodyPr>
            <a:lstStyle>
              <a:defPPr>
                <a:defRPr lang="en-US"/>
              </a:defPPr>
              <a:lvl1pPr marR="0" lvl="0" indent="0" algn="ctr" defTabSz="914080" fontAlgn="base">
                <a:lnSpc>
                  <a:spcPct val="95000"/>
                </a:lnSpc>
                <a:spcBef>
                  <a:spcPct val="0"/>
                </a:spcBef>
                <a:spcAft>
                  <a:spcPct val="0"/>
                </a:spcAft>
                <a:buClrTx/>
                <a:buSzTx/>
                <a:buFontTx/>
                <a:buNone/>
                <a:tabLst/>
                <a:defRPr kumimoji="0" sz="1200" b="0" i="0" u="none" strike="noStrike" kern="0" cap="none" spc="0" normalizeH="0" baseline="0">
                  <a:ln>
                    <a:noFill/>
                  </a:ln>
                  <a:effectLst/>
                  <a:uLnTx/>
                  <a:uFillTx/>
                  <a:latin typeface="Segoe UI Semibold"/>
                  <a:cs typeface="Segoe UI Semibold" panose="020B0502040204020203" pitchFamily="34" charset="0"/>
                </a:defRPr>
              </a:lvl1pPr>
            </a:lstStyle>
            <a:p>
              <a:pPr algn="r"/>
              <a:r>
                <a:rPr lang="en-US"/>
                <a:t>Azure Arc Agents and Azure extension for SQL Server</a:t>
              </a:r>
            </a:p>
          </p:txBody>
        </p:sp>
      </p:grpSp>
      <p:grpSp>
        <p:nvGrpSpPr>
          <p:cNvPr id="7" name="Group 6" descr="Azure Synapse Analytics&#10;Data changes&#10;">
            <a:extLst>
              <a:ext uri="{FF2B5EF4-FFF2-40B4-BE49-F238E27FC236}">
                <a16:creationId xmlns:a16="http://schemas.microsoft.com/office/drawing/2014/main" id="{43DEF296-65CC-2D08-3798-867BD7AA46E9}"/>
              </a:ext>
            </a:extLst>
          </p:cNvPr>
          <p:cNvGrpSpPr/>
          <p:nvPr/>
        </p:nvGrpSpPr>
        <p:grpSpPr>
          <a:xfrm>
            <a:off x="2941535" y="1445776"/>
            <a:ext cx="2623523" cy="3244211"/>
            <a:chOff x="2941535" y="1445776"/>
            <a:chExt cx="2623523" cy="3244211"/>
          </a:xfrm>
        </p:grpSpPr>
        <p:sp>
          <p:nvSpPr>
            <p:cNvPr id="19" name="Rectangle: Rounded Corners 18">
              <a:extLst>
                <a:ext uri="{FF2B5EF4-FFF2-40B4-BE49-F238E27FC236}">
                  <a16:creationId xmlns:a16="http://schemas.microsoft.com/office/drawing/2014/main" id="{10150542-F04D-2FC5-5CE1-318754588789}"/>
                </a:ext>
              </a:extLst>
            </p:cNvPr>
            <p:cNvSpPr/>
            <p:nvPr/>
          </p:nvSpPr>
          <p:spPr bwMode="auto">
            <a:xfrm>
              <a:off x="2941535" y="1445776"/>
              <a:ext cx="1595438" cy="1371600"/>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12"/>
            <a:stretch>
              <a:fillRect/>
            </a:stretch>
          </p:blipFill>
          <p:spPr>
            <a:xfrm>
              <a:off x="3465807" y="2053364"/>
              <a:ext cx="546894" cy="572956"/>
            </a:xfrm>
            <a:prstGeom prst="rect">
              <a:avLst/>
            </a:prstGeom>
          </p:spPr>
        </p:pic>
        <p:sp>
          <p:nvSpPr>
            <p:cNvPr id="46" name="TextBox 45" descr="Azure Synapse Analytics&#10;">
              <a:extLst>
                <a:ext uri="{FF2B5EF4-FFF2-40B4-BE49-F238E27FC236}">
                  <a16:creationId xmlns:a16="http://schemas.microsoft.com/office/drawing/2014/main" id="{3E47E969-BA7B-429E-BCA6-12E96E85A85A}"/>
                </a:ext>
              </a:extLst>
            </p:cNvPr>
            <p:cNvSpPr txBox="1"/>
            <p:nvPr/>
          </p:nvSpPr>
          <p:spPr>
            <a:xfrm>
              <a:off x="2942229" y="1445776"/>
              <a:ext cx="1594050" cy="489365"/>
            </a:xfrm>
            <a:prstGeom prst="rect">
              <a:avLst/>
            </a:prstGeom>
          </p:spPr>
          <p:txBody>
            <a:bodyPr wrap="square" lIns="91440" tIns="91440">
              <a:spAutoFit/>
            </a:bodyPr>
            <a:lstStyle>
              <a:defPPr>
                <a:defRPr lang="en-US"/>
              </a:defPPr>
              <a:lvl1pPr marR="0" lvl="0" indent="0" algn="ctr" defTabSz="914080" fontAlgn="base">
                <a:lnSpc>
                  <a:spcPct val="95000"/>
                </a:lnSpc>
                <a:spcBef>
                  <a:spcPct val="0"/>
                </a:spcBef>
                <a:spcAft>
                  <a:spcPct val="0"/>
                </a:spcAft>
                <a:buClrTx/>
                <a:buSzTx/>
                <a:buFontTx/>
                <a:buNone/>
                <a:tabLst/>
                <a:defRPr kumimoji="0" sz="1200" b="0" i="0" u="none" strike="noStrike" kern="0" cap="none" spc="0" normalizeH="0" baseline="0">
                  <a:ln>
                    <a:noFill/>
                  </a:ln>
                  <a:effectLst/>
                  <a:uLnTx/>
                  <a:uFillTx/>
                  <a:latin typeface="Segoe UI Semibold"/>
                  <a:cs typeface="Segoe UI Semibold" panose="020B0502040204020203" pitchFamily="34" charset="0"/>
                </a:defRPr>
              </a:lvl1pPr>
            </a:lstStyle>
            <a:p>
              <a:r>
                <a:rPr lang="en-US"/>
                <a:t>Azure Synapse Analytics</a:t>
              </a:r>
            </a:p>
          </p:txBody>
        </p:sp>
        <p:sp>
          <p:nvSpPr>
            <p:cNvPr id="66" name="TextBox 65">
              <a:extLst>
                <a:ext uri="{FF2B5EF4-FFF2-40B4-BE49-F238E27FC236}">
                  <a16:creationId xmlns:a16="http://schemas.microsoft.com/office/drawing/2014/main" id="{6EBB13CE-5398-4B43-84BC-5F1BF84D5C57}"/>
                </a:ext>
              </a:extLst>
            </p:cNvPr>
            <p:cNvSpPr txBox="1"/>
            <p:nvPr/>
          </p:nvSpPr>
          <p:spPr>
            <a:xfrm>
              <a:off x="3960462" y="3182527"/>
              <a:ext cx="1094852" cy="215444"/>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r>
                <a:rPr lang="en-US"/>
                <a:t>Data changes</a:t>
              </a:r>
            </a:p>
          </p:txBody>
        </p:sp>
        <p:sp>
          <p:nvSpPr>
            <p:cNvPr id="39" name="Freeform: Shape 38">
              <a:extLst>
                <a:ext uri="{FF2B5EF4-FFF2-40B4-BE49-F238E27FC236}">
                  <a16:creationId xmlns:a16="http://schemas.microsoft.com/office/drawing/2014/main" id="{15435F01-D68B-341F-ACF4-A3ABCB2BD237}"/>
                </a:ext>
              </a:extLst>
            </p:cNvPr>
            <p:cNvSpPr/>
            <p:nvPr/>
          </p:nvSpPr>
          <p:spPr bwMode="auto">
            <a:xfrm>
              <a:off x="3736258" y="2998839"/>
              <a:ext cx="1828800" cy="1691148"/>
            </a:xfrm>
            <a:custGeom>
              <a:avLst/>
              <a:gdLst>
                <a:gd name="connsiteX0" fmla="*/ 0 w 1828800"/>
                <a:gd name="connsiteY0" fmla="*/ 0 h 1691148"/>
                <a:gd name="connsiteX1" fmla="*/ 0 w 1828800"/>
                <a:gd name="connsiteY1" fmla="*/ 521109 h 1691148"/>
                <a:gd name="connsiteX2" fmla="*/ 1828800 w 1828800"/>
                <a:gd name="connsiteY2" fmla="*/ 521109 h 1691148"/>
                <a:gd name="connsiteX3" fmla="*/ 1828800 w 1828800"/>
                <a:gd name="connsiteY3" fmla="*/ 1691148 h 1691148"/>
              </a:gdLst>
              <a:ahLst/>
              <a:cxnLst>
                <a:cxn ang="0">
                  <a:pos x="connsiteX0" y="connsiteY0"/>
                </a:cxn>
                <a:cxn ang="0">
                  <a:pos x="connsiteX1" y="connsiteY1"/>
                </a:cxn>
                <a:cxn ang="0">
                  <a:pos x="connsiteX2" y="connsiteY2"/>
                </a:cxn>
                <a:cxn ang="0">
                  <a:pos x="connsiteX3" y="connsiteY3"/>
                </a:cxn>
              </a:cxnLst>
              <a:rect l="l" t="t" r="r" b="b"/>
              <a:pathLst>
                <a:path w="1828800" h="1691148">
                  <a:moveTo>
                    <a:pt x="0" y="0"/>
                  </a:moveTo>
                  <a:lnTo>
                    <a:pt x="0" y="521109"/>
                  </a:lnTo>
                  <a:lnTo>
                    <a:pt x="1828800" y="521109"/>
                  </a:lnTo>
                  <a:lnTo>
                    <a:pt x="1828800" y="1691148"/>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solidFill>
                  <a:schemeClr val="tx1"/>
                </a:solidFill>
              </a:endParaRPr>
            </a:p>
          </p:txBody>
        </p:sp>
      </p:grpSp>
      <p:grpSp>
        <p:nvGrpSpPr>
          <p:cNvPr id="5" name="Group 4" descr="Azure SQL &#10;Managed Instance&#10;Replicated data failover&#10;">
            <a:extLst>
              <a:ext uri="{FF2B5EF4-FFF2-40B4-BE49-F238E27FC236}">
                <a16:creationId xmlns:a16="http://schemas.microsoft.com/office/drawing/2014/main" id="{59D9C6EF-E0E9-B9C0-8EBD-3E8ADDF8745A}"/>
              </a:ext>
            </a:extLst>
          </p:cNvPr>
          <p:cNvGrpSpPr/>
          <p:nvPr/>
        </p:nvGrpSpPr>
        <p:grpSpPr>
          <a:xfrm>
            <a:off x="584199" y="2208762"/>
            <a:ext cx="4764549" cy="3061327"/>
            <a:chOff x="584199" y="2208762"/>
            <a:chExt cx="4764549" cy="3061327"/>
          </a:xfrm>
        </p:grpSpPr>
        <p:sp>
          <p:nvSpPr>
            <p:cNvPr id="18" name="Rectangle: Rounded Corners 17">
              <a:extLst>
                <a:ext uri="{FF2B5EF4-FFF2-40B4-BE49-F238E27FC236}">
                  <a16:creationId xmlns:a16="http://schemas.microsoft.com/office/drawing/2014/main" id="{0081D740-2941-8C62-7511-1664D0E89D18}"/>
                </a:ext>
              </a:extLst>
            </p:cNvPr>
            <p:cNvSpPr/>
            <p:nvPr/>
          </p:nvSpPr>
          <p:spPr bwMode="auto">
            <a:xfrm>
              <a:off x="584200" y="2208762"/>
              <a:ext cx="1595438" cy="1371600"/>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2589" y="2782554"/>
              <a:ext cx="578658" cy="61755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584199" y="2209800"/>
              <a:ext cx="1595439" cy="489365"/>
            </a:xfrm>
            <a:prstGeom prst="rect">
              <a:avLst/>
            </a:prstGeom>
          </p:spPr>
          <p:txBody>
            <a:bodyPr wrap="square" lIns="91440" tIns="91440">
              <a:spAutoFit/>
            </a:bodyPr>
            <a:lstStyle>
              <a:defPPr>
                <a:defRPr lang="en-US"/>
              </a:defPPr>
              <a:lvl1pPr marR="0" lvl="0" indent="0" algn="ctr" defTabSz="914080" fontAlgn="base">
                <a:lnSpc>
                  <a:spcPct val="95000"/>
                </a:lnSpc>
                <a:spcBef>
                  <a:spcPct val="0"/>
                </a:spcBef>
                <a:spcAft>
                  <a:spcPct val="0"/>
                </a:spcAft>
                <a:buClrTx/>
                <a:buSzTx/>
                <a:buFontTx/>
                <a:buNone/>
                <a:tabLst/>
                <a:defRPr kumimoji="0" sz="1200" b="0" i="0" u="none" strike="noStrike" kern="0" cap="none" spc="0" normalizeH="0" baseline="0">
                  <a:ln>
                    <a:noFill/>
                  </a:ln>
                  <a:effectLst/>
                  <a:uLnTx/>
                  <a:uFillTx/>
                  <a:latin typeface="Segoe UI Semibold"/>
                  <a:cs typeface="Segoe UI Semibold" panose="020B0502040204020203" pitchFamily="34" charset="0"/>
                </a:defRPr>
              </a:lvl1pPr>
            </a:lstStyle>
            <a:p>
              <a:r>
                <a:rPr lang="en-US"/>
                <a:t>Azure SQL </a:t>
              </a:r>
            </a:p>
            <a:p>
              <a:r>
                <a:rPr lang="en-US"/>
                <a:t>Managed Instance</a:t>
              </a:r>
            </a:p>
          </p:txBody>
        </p:sp>
        <p:sp>
          <p:nvSpPr>
            <p:cNvPr id="64" name="TextBox 63">
              <a:extLst>
                <a:ext uri="{FF2B5EF4-FFF2-40B4-BE49-F238E27FC236}">
                  <a16:creationId xmlns:a16="http://schemas.microsoft.com/office/drawing/2014/main" id="{A7A705E2-91C3-4E08-9A04-3C9AF50C6F1A}"/>
                </a:ext>
              </a:extLst>
            </p:cNvPr>
            <p:cNvSpPr txBox="1"/>
            <p:nvPr/>
          </p:nvSpPr>
          <p:spPr>
            <a:xfrm>
              <a:off x="1833290" y="3735277"/>
              <a:ext cx="2522809" cy="21544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r>
                <a:rPr lang="en-US"/>
                <a:t>Replicated data and failover</a:t>
              </a:r>
            </a:p>
          </p:txBody>
        </p:sp>
        <p:sp>
          <p:nvSpPr>
            <p:cNvPr id="40" name="Freeform: Shape 39">
              <a:extLst>
                <a:ext uri="{FF2B5EF4-FFF2-40B4-BE49-F238E27FC236}">
                  <a16:creationId xmlns:a16="http://schemas.microsoft.com/office/drawing/2014/main" id="{8B5C1D52-9816-C816-30EF-68E57171CCAA}"/>
                </a:ext>
              </a:extLst>
            </p:cNvPr>
            <p:cNvSpPr/>
            <p:nvPr/>
          </p:nvSpPr>
          <p:spPr bwMode="auto">
            <a:xfrm>
              <a:off x="1563329" y="3781272"/>
              <a:ext cx="3785419" cy="1488817"/>
            </a:xfrm>
            <a:custGeom>
              <a:avLst/>
              <a:gdLst>
                <a:gd name="connsiteX0" fmla="*/ 0 w 3785419"/>
                <a:gd name="connsiteY0" fmla="*/ 0 h 1553496"/>
                <a:gd name="connsiteX1" fmla="*/ 0 w 3785419"/>
                <a:gd name="connsiteY1" fmla="*/ 294967 h 1553496"/>
                <a:gd name="connsiteX2" fmla="*/ 3323303 w 3785419"/>
                <a:gd name="connsiteY2" fmla="*/ 294967 h 1553496"/>
                <a:gd name="connsiteX3" fmla="*/ 3323303 w 3785419"/>
                <a:gd name="connsiteY3" fmla="*/ 1553496 h 1553496"/>
                <a:gd name="connsiteX4" fmla="*/ 3785419 w 3785419"/>
                <a:gd name="connsiteY4" fmla="*/ 1553496 h 1553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5419" h="1553496">
                  <a:moveTo>
                    <a:pt x="0" y="0"/>
                  </a:moveTo>
                  <a:lnTo>
                    <a:pt x="0" y="294967"/>
                  </a:lnTo>
                  <a:lnTo>
                    <a:pt x="3323303" y="294967"/>
                  </a:lnTo>
                  <a:lnTo>
                    <a:pt x="3323303" y="1553496"/>
                  </a:lnTo>
                  <a:lnTo>
                    <a:pt x="3785419" y="155349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solidFill>
                  <a:schemeClr val="tx1"/>
                </a:solidFill>
              </a:endParaRPr>
            </a:p>
          </p:txBody>
        </p:sp>
      </p:grpSp>
      <p:grpSp>
        <p:nvGrpSpPr>
          <p:cNvPr id="15" name="Group 14" descr="Microsoft&#10;Purview&#10;Schema and policies&#10;">
            <a:extLst>
              <a:ext uri="{FF2B5EF4-FFF2-40B4-BE49-F238E27FC236}">
                <a16:creationId xmlns:a16="http://schemas.microsoft.com/office/drawing/2014/main" id="{75B01F00-189A-01BA-11DD-3E1FB79B3D6C}"/>
              </a:ext>
            </a:extLst>
          </p:cNvPr>
          <p:cNvGrpSpPr/>
          <p:nvPr/>
        </p:nvGrpSpPr>
        <p:grpSpPr>
          <a:xfrm>
            <a:off x="5298281" y="1445776"/>
            <a:ext cx="2108501" cy="3078599"/>
            <a:chOff x="5298281" y="1445776"/>
            <a:chExt cx="2108501" cy="3078599"/>
          </a:xfrm>
        </p:grpSpPr>
        <p:sp>
          <p:nvSpPr>
            <p:cNvPr id="22" name="Rectangle: Rounded Corners 21">
              <a:extLst>
                <a:ext uri="{FF2B5EF4-FFF2-40B4-BE49-F238E27FC236}">
                  <a16:creationId xmlns:a16="http://schemas.microsoft.com/office/drawing/2014/main" id="{085E19E7-FE60-34BB-04B7-E9D1B21F3E1F}"/>
                </a:ext>
              </a:extLst>
            </p:cNvPr>
            <p:cNvSpPr/>
            <p:nvPr/>
          </p:nvSpPr>
          <p:spPr bwMode="auto">
            <a:xfrm>
              <a:off x="5298870" y="1445776"/>
              <a:ext cx="1595438" cy="1371600"/>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14"/>
            <a:stretch>
              <a:fillRect/>
            </a:stretch>
          </p:blipFill>
          <p:spPr>
            <a:xfrm>
              <a:off x="5685302" y="2088999"/>
              <a:ext cx="821380" cy="495277"/>
            </a:xfrm>
            <a:prstGeom prst="rect">
              <a:avLst/>
            </a:prstGeom>
          </p:spPr>
        </p:pic>
        <p:sp>
          <p:nvSpPr>
            <p:cNvPr id="48" name="TextBox 47">
              <a:extLst>
                <a:ext uri="{FF2B5EF4-FFF2-40B4-BE49-F238E27FC236}">
                  <a16:creationId xmlns:a16="http://schemas.microsoft.com/office/drawing/2014/main" id="{E1FA2FF2-36CB-468F-BE2C-34166E1A4295}"/>
                </a:ext>
              </a:extLst>
            </p:cNvPr>
            <p:cNvSpPr txBox="1"/>
            <p:nvPr/>
          </p:nvSpPr>
          <p:spPr>
            <a:xfrm>
              <a:off x="5298281" y="1445776"/>
              <a:ext cx="1595438" cy="489365"/>
            </a:xfrm>
            <a:prstGeom prst="rect">
              <a:avLst/>
            </a:prstGeom>
          </p:spPr>
          <p:txBody>
            <a:bodyPr wrap="square" lIns="91440" tIns="91440">
              <a:spAutoFit/>
            </a:bodyPr>
            <a:lstStyle>
              <a:defPPr>
                <a:defRPr lang="en-US"/>
              </a:defPPr>
              <a:lvl1pPr marR="0" lvl="0" indent="0" algn="ctr" defTabSz="914080" fontAlgn="base">
                <a:lnSpc>
                  <a:spcPct val="95000"/>
                </a:lnSpc>
                <a:spcBef>
                  <a:spcPct val="0"/>
                </a:spcBef>
                <a:spcAft>
                  <a:spcPct val="0"/>
                </a:spcAft>
                <a:buClrTx/>
                <a:buSzTx/>
                <a:buFontTx/>
                <a:buNone/>
                <a:tabLst/>
                <a:defRPr kumimoji="0" sz="1200" b="0" i="0" u="none" strike="noStrike" kern="0" cap="none" spc="0" normalizeH="0" baseline="0">
                  <a:ln>
                    <a:noFill/>
                  </a:ln>
                  <a:effectLst/>
                  <a:uLnTx/>
                  <a:uFillTx/>
                  <a:latin typeface="Segoe UI Semibold"/>
                  <a:cs typeface="Segoe UI Semibold" panose="020B0502040204020203" pitchFamily="34" charset="0"/>
                </a:defRPr>
              </a:lvl1pPr>
            </a:lstStyle>
            <a:p>
              <a:r>
                <a:rPr lang="en-US"/>
                <a:t>Microsoft</a:t>
              </a:r>
              <a:br>
                <a:rPr lang="en-US"/>
              </a:br>
              <a:r>
                <a:rPr lang="en-US"/>
                <a:t>Purview</a:t>
              </a:r>
            </a:p>
          </p:txBody>
        </p:sp>
        <p:sp>
          <p:nvSpPr>
            <p:cNvPr id="68" name="TextBox 67">
              <a:extLst>
                <a:ext uri="{FF2B5EF4-FFF2-40B4-BE49-F238E27FC236}">
                  <a16:creationId xmlns:a16="http://schemas.microsoft.com/office/drawing/2014/main" id="{B3594D1D-0797-4597-A791-843C378B46C7}"/>
                </a:ext>
              </a:extLst>
            </p:cNvPr>
            <p:cNvSpPr txBox="1"/>
            <p:nvPr/>
          </p:nvSpPr>
          <p:spPr>
            <a:xfrm>
              <a:off x="6260797" y="3014945"/>
              <a:ext cx="1145985" cy="430887"/>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r>
                <a:rPr lang="en-US"/>
                <a:t>Schema and policies</a:t>
              </a:r>
            </a:p>
          </p:txBody>
        </p:sp>
        <p:cxnSp>
          <p:nvCxnSpPr>
            <p:cNvPr id="42" name="Straight Connector 41">
              <a:extLst>
                <a:ext uri="{FF2B5EF4-FFF2-40B4-BE49-F238E27FC236}">
                  <a16:creationId xmlns:a16="http://schemas.microsoft.com/office/drawing/2014/main" id="{B6E2FCBA-98C5-8B7A-3181-FF14BC307E7B}"/>
                </a:ext>
              </a:extLst>
            </p:cNvPr>
            <p:cNvCxnSpPr>
              <a:cxnSpLocks/>
            </p:cNvCxnSpPr>
            <p:nvPr/>
          </p:nvCxnSpPr>
          <p:spPr>
            <a:xfrm>
              <a:off x="6096000" y="2998839"/>
              <a:ext cx="0" cy="1525536"/>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grpSp>
        <p:nvGrpSpPr>
          <p:cNvPr id="20" name="Group 19" descr="Azure Active Directory&#10;Authentication&#10;">
            <a:extLst>
              <a:ext uri="{FF2B5EF4-FFF2-40B4-BE49-F238E27FC236}">
                <a16:creationId xmlns:a16="http://schemas.microsoft.com/office/drawing/2014/main" id="{BF4B355A-F31A-A334-AEE7-FD66D6CC1444}"/>
              </a:ext>
            </a:extLst>
          </p:cNvPr>
          <p:cNvGrpSpPr/>
          <p:nvPr/>
        </p:nvGrpSpPr>
        <p:grpSpPr>
          <a:xfrm>
            <a:off x="6609427" y="1445776"/>
            <a:ext cx="2642216" cy="3244210"/>
            <a:chOff x="6609427" y="1445776"/>
            <a:chExt cx="2642216" cy="3244210"/>
          </a:xfrm>
        </p:grpSpPr>
        <p:sp>
          <p:nvSpPr>
            <p:cNvPr id="26" name="Rectangle: Rounded Corners 25">
              <a:extLst>
                <a:ext uri="{FF2B5EF4-FFF2-40B4-BE49-F238E27FC236}">
                  <a16:creationId xmlns:a16="http://schemas.microsoft.com/office/drawing/2014/main" id="{73F05EF3-6A26-115A-5991-56D5C73003DB}"/>
                </a:ext>
              </a:extLst>
            </p:cNvPr>
            <p:cNvSpPr/>
            <p:nvPr/>
          </p:nvSpPr>
          <p:spPr bwMode="auto">
            <a:xfrm>
              <a:off x="7656205" y="1445776"/>
              <a:ext cx="1595438" cy="1371600"/>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85935" y="2063153"/>
              <a:ext cx="539564" cy="54359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7654333" y="1445776"/>
              <a:ext cx="1595438" cy="489365"/>
            </a:xfrm>
            <a:prstGeom prst="rect">
              <a:avLst/>
            </a:prstGeom>
          </p:spPr>
          <p:txBody>
            <a:bodyPr wrap="square" lIns="91440" tIns="91440">
              <a:spAutoFit/>
            </a:bodyPr>
            <a:lstStyle>
              <a:defPPr>
                <a:defRPr lang="en-US"/>
              </a:defPPr>
              <a:lvl1pPr marR="0" lvl="0" indent="0" algn="ctr" defTabSz="914080" fontAlgn="base">
                <a:lnSpc>
                  <a:spcPct val="95000"/>
                </a:lnSpc>
                <a:spcBef>
                  <a:spcPct val="0"/>
                </a:spcBef>
                <a:spcAft>
                  <a:spcPct val="0"/>
                </a:spcAft>
                <a:buClrTx/>
                <a:buSzTx/>
                <a:buFontTx/>
                <a:buNone/>
                <a:tabLst/>
                <a:defRPr kumimoji="0" sz="1200" b="0" i="0" u="none" strike="noStrike" kern="0" cap="none" spc="0" normalizeH="0" baseline="0">
                  <a:ln>
                    <a:noFill/>
                  </a:ln>
                  <a:effectLst/>
                  <a:uLnTx/>
                  <a:uFillTx/>
                  <a:latin typeface="Segoe UI Semibold"/>
                  <a:cs typeface="Segoe UI Semibold" panose="020B0502040204020203" pitchFamily="34" charset="0"/>
                </a:defRPr>
              </a:lvl1pPr>
            </a:lstStyle>
            <a:p>
              <a:r>
                <a:rPr lang="en-US"/>
                <a:t>Azure Active Directory</a:t>
              </a:r>
            </a:p>
          </p:txBody>
        </p:sp>
        <p:sp>
          <p:nvSpPr>
            <p:cNvPr id="70" name="TextBox 69">
              <a:extLst>
                <a:ext uri="{FF2B5EF4-FFF2-40B4-BE49-F238E27FC236}">
                  <a16:creationId xmlns:a16="http://schemas.microsoft.com/office/drawing/2014/main" id="{A457C53E-7CD3-4857-9EA4-9B73713A4D1D}"/>
                </a:ext>
              </a:extLst>
            </p:cNvPr>
            <p:cNvSpPr txBox="1"/>
            <p:nvPr/>
          </p:nvSpPr>
          <p:spPr>
            <a:xfrm>
              <a:off x="7083502" y="3749988"/>
              <a:ext cx="1203856" cy="215444"/>
            </a:xfrm>
            <a:prstGeom prst="rect">
              <a:avLst/>
            </a:prstGeom>
            <a:noFill/>
          </p:spPr>
          <p:txBody>
            <a:bodyPr wrap="non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r>
                <a:rPr lang="en-US"/>
                <a:t>Authentication</a:t>
              </a:r>
            </a:p>
          </p:txBody>
        </p:sp>
        <p:sp>
          <p:nvSpPr>
            <p:cNvPr id="49" name="Freeform: Shape 48">
              <a:extLst>
                <a:ext uri="{FF2B5EF4-FFF2-40B4-BE49-F238E27FC236}">
                  <a16:creationId xmlns:a16="http://schemas.microsoft.com/office/drawing/2014/main" id="{FF772CF7-0D1B-4FBC-B3F4-FA964E72BFBA}"/>
                </a:ext>
              </a:extLst>
            </p:cNvPr>
            <p:cNvSpPr/>
            <p:nvPr/>
          </p:nvSpPr>
          <p:spPr bwMode="auto">
            <a:xfrm flipH="1">
              <a:off x="6609427" y="2962274"/>
              <a:ext cx="1838325" cy="1727712"/>
            </a:xfrm>
            <a:custGeom>
              <a:avLst/>
              <a:gdLst>
                <a:gd name="connsiteX0" fmla="*/ 0 w 1828800"/>
                <a:gd name="connsiteY0" fmla="*/ 0 h 1691148"/>
                <a:gd name="connsiteX1" fmla="*/ 0 w 1828800"/>
                <a:gd name="connsiteY1" fmla="*/ 521109 h 1691148"/>
                <a:gd name="connsiteX2" fmla="*/ 1828800 w 1828800"/>
                <a:gd name="connsiteY2" fmla="*/ 521109 h 1691148"/>
                <a:gd name="connsiteX3" fmla="*/ 1828800 w 1828800"/>
                <a:gd name="connsiteY3" fmla="*/ 1691148 h 1691148"/>
                <a:gd name="connsiteX0" fmla="*/ 0 w 1838325"/>
                <a:gd name="connsiteY0" fmla="*/ 0 h 3182505"/>
                <a:gd name="connsiteX1" fmla="*/ 9525 w 1838325"/>
                <a:gd name="connsiteY1" fmla="*/ 2012466 h 3182505"/>
                <a:gd name="connsiteX2" fmla="*/ 1838325 w 1838325"/>
                <a:gd name="connsiteY2" fmla="*/ 2012466 h 3182505"/>
                <a:gd name="connsiteX3" fmla="*/ 1838325 w 1838325"/>
                <a:gd name="connsiteY3" fmla="*/ 3182505 h 3182505"/>
              </a:gdLst>
              <a:ahLst/>
              <a:cxnLst>
                <a:cxn ang="0">
                  <a:pos x="connsiteX0" y="connsiteY0"/>
                </a:cxn>
                <a:cxn ang="0">
                  <a:pos x="connsiteX1" y="connsiteY1"/>
                </a:cxn>
                <a:cxn ang="0">
                  <a:pos x="connsiteX2" y="connsiteY2"/>
                </a:cxn>
                <a:cxn ang="0">
                  <a:pos x="connsiteX3" y="connsiteY3"/>
                </a:cxn>
              </a:cxnLst>
              <a:rect l="l" t="t" r="r" b="b"/>
              <a:pathLst>
                <a:path w="1838325" h="3182505">
                  <a:moveTo>
                    <a:pt x="0" y="0"/>
                  </a:moveTo>
                  <a:lnTo>
                    <a:pt x="9525" y="2012466"/>
                  </a:lnTo>
                  <a:lnTo>
                    <a:pt x="1838325" y="2012466"/>
                  </a:lnTo>
                  <a:lnTo>
                    <a:pt x="1838325" y="318250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solidFill>
                  <a:schemeClr val="tx1"/>
                </a:solidFill>
              </a:endParaRPr>
            </a:p>
          </p:txBody>
        </p:sp>
      </p:grpSp>
      <p:grpSp>
        <p:nvGrpSpPr>
          <p:cNvPr id="21" name="Group 20" descr="Microsoft Defender for SQL&#10;Assessments alerts&#10;">
            <a:extLst>
              <a:ext uri="{FF2B5EF4-FFF2-40B4-BE49-F238E27FC236}">
                <a16:creationId xmlns:a16="http://schemas.microsoft.com/office/drawing/2014/main" id="{4FF1B9F8-B110-1EF3-7AA5-FD809425E1EE}"/>
              </a:ext>
            </a:extLst>
          </p:cNvPr>
          <p:cNvGrpSpPr/>
          <p:nvPr/>
        </p:nvGrpSpPr>
        <p:grpSpPr>
          <a:xfrm>
            <a:off x="6832788" y="2208762"/>
            <a:ext cx="4776189" cy="3061326"/>
            <a:chOff x="6832788" y="2208762"/>
            <a:chExt cx="4776189" cy="3061326"/>
          </a:xfrm>
        </p:grpSpPr>
        <p:sp>
          <p:nvSpPr>
            <p:cNvPr id="24" name="Rectangle: Rounded Corners 23">
              <a:extLst>
                <a:ext uri="{FF2B5EF4-FFF2-40B4-BE49-F238E27FC236}">
                  <a16:creationId xmlns:a16="http://schemas.microsoft.com/office/drawing/2014/main" id="{2A0C4351-9659-A072-8670-ADDAF23DBBD1}"/>
                </a:ext>
              </a:extLst>
            </p:cNvPr>
            <p:cNvSpPr/>
            <p:nvPr/>
          </p:nvSpPr>
          <p:spPr bwMode="auto">
            <a:xfrm>
              <a:off x="10013539" y="2208762"/>
              <a:ext cx="1595438" cy="1371600"/>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6412" t="14236" r="26412" b="14236"/>
            <a:stretch/>
          </p:blipFill>
          <p:spPr bwMode="auto">
            <a:xfrm>
              <a:off x="10550356" y="2823636"/>
              <a:ext cx="521804" cy="527444"/>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10009795" y="2208762"/>
              <a:ext cx="1595437" cy="489365"/>
            </a:xfrm>
            <a:prstGeom prst="rect">
              <a:avLst/>
            </a:prstGeom>
          </p:spPr>
          <p:txBody>
            <a:bodyPr wrap="square" lIns="91440" tIns="91440">
              <a:spAutoFit/>
            </a:bodyPr>
            <a:lstStyle>
              <a:defPPr>
                <a:defRPr lang="en-US"/>
              </a:defPPr>
              <a:lvl1pPr marR="0" lvl="0" indent="0" algn="ctr" defTabSz="914080" fontAlgn="base">
                <a:lnSpc>
                  <a:spcPct val="95000"/>
                </a:lnSpc>
                <a:spcBef>
                  <a:spcPct val="0"/>
                </a:spcBef>
                <a:spcAft>
                  <a:spcPct val="0"/>
                </a:spcAft>
                <a:buClrTx/>
                <a:buSzTx/>
                <a:buFontTx/>
                <a:buNone/>
                <a:tabLst/>
                <a:defRPr kumimoji="0" sz="1200" b="0" i="0" u="none" strike="noStrike" kern="0" cap="none" spc="0" normalizeH="0" baseline="0">
                  <a:ln>
                    <a:noFill/>
                  </a:ln>
                  <a:effectLst/>
                  <a:uLnTx/>
                  <a:uFillTx/>
                  <a:latin typeface="Segoe UI Semibold"/>
                  <a:cs typeface="Segoe UI Semibold" panose="020B0502040204020203" pitchFamily="34" charset="0"/>
                </a:defRPr>
              </a:lvl1pPr>
            </a:lstStyle>
            <a:p>
              <a:r>
                <a:rPr lang="en-US"/>
                <a:t>Microsoft Defender for SQL</a:t>
              </a:r>
            </a:p>
          </p:txBody>
        </p:sp>
        <p:sp>
          <p:nvSpPr>
            <p:cNvPr id="74" name="TextBox 73">
              <a:extLst>
                <a:ext uri="{FF2B5EF4-FFF2-40B4-BE49-F238E27FC236}">
                  <a16:creationId xmlns:a16="http://schemas.microsoft.com/office/drawing/2014/main" id="{5C579073-F208-467E-93CD-C6827F716DBD}"/>
                </a:ext>
              </a:extLst>
            </p:cNvPr>
            <p:cNvSpPr txBox="1"/>
            <p:nvPr/>
          </p:nvSpPr>
          <p:spPr>
            <a:xfrm>
              <a:off x="8671113" y="4262415"/>
              <a:ext cx="1898500" cy="215444"/>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r>
                <a:rPr lang="en-US"/>
                <a:t>Assessments and alerts</a:t>
              </a:r>
            </a:p>
          </p:txBody>
        </p:sp>
        <p:sp>
          <p:nvSpPr>
            <p:cNvPr id="51" name="Freeform: Shape 50">
              <a:extLst>
                <a:ext uri="{FF2B5EF4-FFF2-40B4-BE49-F238E27FC236}">
                  <a16:creationId xmlns:a16="http://schemas.microsoft.com/office/drawing/2014/main" id="{F6A9ADE8-3200-1D93-CCD1-9F661480F826}"/>
                </a:ext>
              </a:extLst>
            </p:cNvPr>
            <p:cNvSpPr/>
            <p:nvPr/>
          </p:nvSpPr>
          <p:spPr bwMode="auto">
            <a:xfrm flipH="1">
              <a:off x="6832788" y="3740079"/>
              <a:ext cx="3785419" cy="1530009"/>
            </a:xfrm>
            <a:custGeom>
              <a:avLst/>
              <a:gdLst>
                <a:gd name="connsiteX0" fmla="*/ 0 w 3785419"/>
                <a:gd name="connsiteY0" fmla="*/ 0 h 1553496"/>
                <a:gd name="connsiteX1" fmla="*/ 0 w 3785419"/>
                <a:gd name="connsiteY1" fmla="*/ 294967 h 1553496"/>
                <a:gd name="connsiteX2" fmla="*/ 3323303 w 3785419"/>
                <a:gd name="connsiteY2" fmla="*/ 294967 h 1553496"/>
                <a:gd name="connsiteX3" fmla="*/ 3323303 w 3785419"/>
                <a:gd name="connsiteY3" fmla="*/ 1553496 h 1553496"/>
                <a:gd name="connsiteX4" fmla="*/ 3785419 w 3785419"/>
                <a:gd name="connsiteY4" fmla="*/ 1553496 h 1553496"/>
                <a:gd name="connsiteX0" fmla="*/ 0 w 3785419"/>
                <a:gd name="connsiteY0" fmla="*/ 0 h 2723312"/>
                <a:gd name="connsiteX1" fmla="*/ 0 w 3785419"/>
                <a:gd name="connsiteY1" fmla="*/ 1464783 h 2723312"/>
                <a:gd name="connsiteX2" fmla="*/ 3323303 w 3785419"/>
                <a:gd name="connsiteY2" fmla="*/ 1464783 h 2723312"/>
                <a:gd name="connsiteX3" fmla="*/ 3323303 w 3785419"/>
                <a:gd name="connsiteY3" fmla="*/ 2723312 h 2723312"/>
                <a:gd name="connsiteX4" fmla="*/ 3785419 w 3785419"/>
                <a:gd name="connsiteY4" fmla="*/ 2723312 h 2723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5419" h="2723312">
                  <a:moveTo>
                    <a:pt x="0" y="0"/>
                  </a:moveTo>
                  <a:lnTo>
                    <a:pt x="0" y="1464783"/>
                  </a:lnTo>
                  <a:lnTo>
                    <a:pt x="3323303" y="1464783"/>
                  </a:lnTo>
                  <a:lnTo>
                    <a:pt x="3323303" y="2723312"/>
                  </a:lnTo>
                  <a:lnTo>
                    <a:pt x="3785419" y="2723312"/>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307340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par>
                                <p:cTn id="36" presetID="10" presetClass="entr" presetSubtype="0"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a:ln>
                  <a:noFill/>
                </a:ln>
                <a:solidFill>
                  <a:srgbClr val="0078D4"/>
                </a:solidFill>
                <a:effectLst/>
                <a:uLnTx/>
                <a:uFillTx/>
                <a:latin typeface="Segoe UI Semibold"/>
                <a:ea typeface="+mn-ea"/>
                <a:cs typeface="+mn-cs"/>
              </a:rPr>
            </a:br>
            <a:r>
              <a:rPr kumimoji="0" lang="en-US" sz="1200" b="0" i="0" u="none" strike="noStrike" kern="1200" cap="none" spc="0" normalizeH="0" baseline="0" noProof="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a:t>Azure SQL </a:t>
            </a:r>
            <a:br>
              <a:rPr lang="en-US"/>
            </a:br>
            <a:r>
              <a:rPr lang="en-US"/>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a:t>Business continuity through Azure SQL Managed Instance</a:t>
            </a:r>
            <a:br>
              <a:rPr lang="en-US" sz="3200"/>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a:latin typeface="Segoe UI Semibold"/>
                <a:cs typeface="Segoe UI Semibold"/>
              </a:rPr>
              <a:t>Use PaaS for managed disaster recovery</a:t>
            </a:r>
            <a:endParaRPr kumimoji="0" lang="en-US" sz="1600" b="1" i="0" u="none" strike="noStrike" kern="1200" cap="none" spc="0" normalizeH="0" baseline="0" noProof="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a:ln>
                  <a:noFill/>
                </a:ln>
                <a:effectLst/>
                <a:uLnTx/>
                <a:uFillTx/>
                <a:latin typeface="Segoe UI Semibold"/>
                <a:ea typeface="+mn-ea"/>
                <a:cs typeface="Segoe UI Semibold"/>
              </a:rPr>
              <a:t>Don’t have</a:t>
            </a:r>
            <a:r>
              <a:rPr kumimoji="0" lang="en-US" sz="1600" b="1" i="0" u="none" strike="noStrike" kern="1200" cap="none" spc="0" normalizeH="0" noProof="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a:ln>
                  <a:noFill/>
                </a:ln>
                <a:effectLst/>
                <a:uLnTx/>
                <a:uFillTx/>
                <a:latin typeface="Segoe UI Semibold"/>
                <a:ea typeface="+mn-ea"/>
                <a:cs typeface="Segoe UI Semibold"/>
              </a:rPr>
              <a:t>Online</a:t>
            </a:r>
            <a:r>
              <a:rPr kumimoji="0" lang="en-US" sz="1600" b="1" i="0" u="none" strike="noStrike" kern="1200" cap="none" spc="0" normalizeH="0" noProof="0">
                <a:ln>
                  <a:noFill/>
                </a:ln>
                <a:effectLst/>
                <a:uLnTx/>
                <a:uFillTx/>
                <a:latin typeface="Segoe UI Semibold"/>
                <a:ea typeface="+mn-ea"/>
                <a:cs typeface="Segoe UI Semibold"/>
              </a:rPr>
              <a:t> Disaster Recovery coming soon</a:t>
            </a:r>
            <a:endParaRPr kumimoji="0" lang="en-US" sz="1600" b="1" i="0" u="none" strike="noStrike" kern="1200" cap="none" spc="0" normalizeH="0" baseline="0" noProof="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a:solidFill>
                  <a:schemeClr val="accent1"/>
                </a:solidFill>
              </a:rPr>
              <a:t>dbm </a:t>
            </a:r>
          </a:p>
          <a:p>
            <a:pPr algn="ctr"/>
            <a:r>
              <a:rPr lang="en-US" sz="120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a:solidFill>
                  <a:schemeClr val="accent1"/>
                </a:solidFill>
              </a:rPr>
              <a:t>dbm </a:t>
            </a:r>
          </a:p>
          <a:p>
            <a:pPr algn="ctr"/>
            <a:r>
              <a:rPr lang="en-US" sz="120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a:t>Secondary</a:t>
            </a:r>
          </a:p>
          <a:p>
            <a:r>
              <a:rPr lang="en-US"/>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a:t>Optional</a:t>
            </a:r>
          </a:p>
          <a:p>
            <a:r>
              <a:rPr lang="en-US"/>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a:solidFill>
                  <a:schemeClr val="accent1"/>
                </a:solidFill>
                <a:latin typeface="+mj-lt"/>
              </a:rPr>
              <a:t>Single step with SSMS </a:t>
            </a:r>
          </a:p>
          <a:p>
            <a:pPr algn="l"/>
            <a:r>
              <a:rPr lang="en-US" sz="120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a:solidFill>
                  <a:schemeClr val="accent1"/>
                </a:solidFill>
                <a:latin typeface="+mj-lt"/>
              </a:rPr>
              <a:t>&lt; SQL Server 2022	</a:t>
            </a:r>
            <a:r>
              <a:rPr lang="en-US" sz="1600">
                <a:solidFill>
                  <a:schemeClr val="accent1"/>
                </a:solidFill>
                <a:latin typeface="+mj-lt"/>
                <a:sym typeface="Wingdings" panose="05000000000000000000" pitchFamily="2" charset="2"/>
              </a:rPr>
              <a:t> </a:t>
            </a:r>
            <a:r>
              <a:rPr lang="en-US" sz="1600">
                <a:solidFill>
                  <a:schemeClr val="accent1"/>
                </a:solidFill>
                <a:latin typeface="+mj-lt"/>
              </a:rPr>
              <a:t>Migration</a:t>
            </a:r>
          </a:p>
          <a:p>
            <a:pPr algn="l"/>
            <a:r>
              <a:rPr lang="en-US" sz="1600">
                <a:solidFill>
                  <a:schemeClr val="accent1"/>
                </a:solidFill>
                <a:latin typeface="+mj-lt"/>
              </a:rPr>
              <a:t> SQL Server 2022	</a:t>
            </a:r>
            <a:r>
              <a:rPr lang="en-US" sz="1600">
                <a:solidFill>
                  <a:schemeClr val="accent1"/>
                </a:solidFill>
                <a:latin typeface="+mj-lt"/>
                <a:sym typeface="Wingdings" panose="05000000000000000000" pitchFamily="2" charset="2"/>
              </a:rPr>
              <a:t> </a:t>
            </a:r>
            <a:r>
              <a:rPr lang="en-US" sz="160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a:solidFill>
                  <a:schemeClr val="tx1"/>
                </a:solidFill>
                <a:latin typeface="+mj-lt"/>
              </a:rPr>
              <a:t>Planned failover</a:t>
            </a:r>
          </a:p>
          <a:p>
            <a:pPr marL="166688" lvl="1" indent="-166688" algn="l" defTabSz="844550">
              <a:spcBef>
                <a:spcPct val="0"/>
              </a:spcBef>
              <a:spcAft>
                <a:spcPts val="600"/>
              </a:spcAft>
              <a:buChar char="•"/>
            </a:pPr>
            <a:r>
              <a:rPr lang="en-US" sz="1400" kern="1200">
                <a:solidFill>
                  <a:schemeClr val="tx1"/>
                </a:solidFill>
              </a:rPr>
              <a:t>Stop all writes to database</a:t>
            </a:r>
          </a:p>
          <a:p>
            <a:pPr marL="166688" lvl="1" indent="-166688" algn="l" defTabSz="844550">
              <a:spcBef>
                <a:spcPct val="0"/>
              </a:spcBef>
              <a:spcAft>
                <a:spcPts val="600"/>
              </a:spcAft>
              <a:buChar char="•"/>
            </a:pPr>
            <a:r>
              <a:rPr lang="en-US" sz="1400" kern="1200">
                <a:solidFill>
                  <a:schemeClr val="tx1"/>
                </a:solidFill>
              </a:rPr>
              <a:t>Switch mode for MI from async to sync</a:t>
            </a:r>
          </a:p>
          <a:p>
            <a:pPr marL="166688" lvl="1" indent="-166688" algn="l" defTabSz="844550">
              <a:spcBef>
                <a:spcPct val="0"/>
              </a:spcBef>
              <a:spcAft>
                <a:spcPts val="600"/>
              </a:spcAft>
              <a:buChar char="•"/>
            </a:pPr>
            <a:r>
              <a:rPr lang="en-US" sz="1400" kern="1200">
                <a:solidFill>
                  <a:schemeClr val="tx1"/>
                </a:solidFill>
              </a:rPr>
              <a:t>Switch DAG to sync</a:t>
            </a:r>
          </a:p>
          <a:p>
            <a:pPr marL="166688" lvl="1" indent="-166688" algn="l" defTabSz="844550">
              <a:spcBef>
                <a:spcPct val="0"/>
              </a:spcBef>
              <a:spcAft>
                <a:spcPts val="600"/>
              </a:spcAft>
              <a:buChar char="•"/>
            </a:pPr>
            <a:r>
              <a:rPr lang="en-US" sz="1400" kern="1200">
                <a:solidFill>
                  <a:schemeClr val="tx1"/>
                </a:solidFill>
              </a:rPr>
              <a:t>Verify LSNs match</a:t>
            </a:r>
          </a:p>
          <a:p>
            <a:pPr marL="166688" lvl="1" indent="-166688" algn="l" defTabSz="844550">
              <a:spcBef>
                <a:spcPct val="0"/>
              </a:spcBef>
              <a:spcAft>
                <a:spcPts val="600"/>
              </a:spcAft>
              <a:buChar char="•"/>
            </a:pPr>
            <a:r>
              <a:rPr lang="en-US" sz="1400" kern="1200">
                <a:solidFill>
                  <a:schemeClr val="tx1"/>
                </a:solidFill>
              </a:rPr>
              <a:t>Remove link to MI</a:t>
            </a:r>
          </a:p>
          <a:p>
            <a:pPr marL="166688" lvl="1" indent="-166688" algn="l" defTabSz="844550">
              <a:spcBef>
                <a:spcPct val="0"/>
              </a:spcBef>
              <a:spcAft>
                <a:spcPts val="600"/>
              </a:spcAft>
              <a:buChar char="•"/>
            </a:pPr>
            <a:r>
              <a:rPr lang="en-US" sz="1400" kern="1200">
                <a:solidFill>
                  <a:schemeClr val="tx1"/>
                </a:solidFill>
              </a:rPr>
              <a:t>Optionally clean up DAG and AG</a:t>
            </a:r>
            <a:endParaRPr lang="en-US" sz="1600" kern="120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a:solidFill>
                  <a:schemeClr val="tx1"/>
                </a:solidFill>
                <a:latin typeface="+mj-lt"/>
              </a:rPr>
              <a:t>Forced failover</a:t>
            </a:r>
          </a:p>
          <a:p>
            <a:pPr marL="166688" lvl="1" indent="-166688" defTabSz="844550">
              <a:spcBef>
                <a:spcPct val="0"/>
              </a:spcBef>
              <a:spcAft>
                <a:spcPts val="600"/>
              </a:spcAft>
              <a:buChar char="•"/>
            </a:pPr>
            <a:r>
              <a:rPr lang="en-US" sz="1400">
                <a:solidFill>
                  <a:schemeClr val="tx1"/>
                </a:solidFill>
              </a:rPr>
              <a:t>Remove link to MI</a:t>
            </a:r>
          </a:p>
          <a:p>
            <a:pPr marL="166688" lvl="1" indent="-166688" defTabSz="844550">
              <a:spcBef>
                <a:spcPct val="0"/>
              </a:spcBef>
              <a:spcAft>
                <a:spcPts val="600"/>
              </a:spcAft>
              <a:buChar char="•"/>
            </a:pPr>
            <a:r>
              <a:rPr lang="en-US" sz="140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a:solidFill>
                  <a:schemeClr val="accent1"/>
                </a:solidFill>
                <a:latin typeface="+mj-lt"/>
              </a:rPr>
              <a:t>Single step with SSMS </a:t>
            </a:r>
          </a:p>
          <a:p>
            <a:pPr algn="l"/>
            <a:r>
              <a:rPr lang="en-US" sz="120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a:latin typeface="+mj-lt"/>
              </a:rPr>
              <a:t>SQL Server 2019</a:t>
            </a:r>
          </a:p>
          <a:p>
            <a:pPr algn="ctr"/>
            <a:r>
              <a:rPr lang="en-US" sz="200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923330"/>
          </a:xfrm>
          <a:prstGeom prst="rect">
            <a:avLst/>
          </a:prstGeom>
          <a:noFill/>
        </p:spPr>
        <p:txBody>
          <a:bodyPr wrap="none" lIns="0" tIns="0" rIns="0" bIns="0" rtlCol="0">
            <a:spAutoFit/>
          </a:bodyPr>
          <a:lstStyle/>
          <a:p>
            <a:pPr algn="ctr"/>
            <a:r>
              <a:rPr lang="en-US" sz="2000">
                <a:latin typeface="+mj-lt"/>
              </a:rPr>
              <a:t>Azure SQL </a:t>
            </a:r>
          </a:p>
          <a:p>
            <a:pPr algn="ctr"/>
            <a:r>
              <a:rPr lang="en-US" sz="2000">
                <a:latin typeface="+mj-lt"/>
              </a:rPr>
              <a:t>Managed Instance</a:t>
            </a:r>
          </a:p>
          <a:p>
            <a:pPr algn="ctr"/>
            <a:r>
              <a:rPr lang="en-US" sz="2000">
                <a:latin typeface="+mj-lt"/>
              </a:rPr>
              <a:t>Version 16.X</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a:solidFill>
                  <a:schemeClr val="accent1"/>
                </a:solidFill>
                <a:latin typeface="+mj-lt"/>
              </a:rPr>
              <a:t>database</a:t>
            </a:r>
            <a:br>
              <a:rPr lang="en-US" sz="1400">
                <a:solidFill>
                  <a:schemeClr val="accent1"/>
                </a:solidFill>
                <a:latin typeface="+mj-lt"/>
              </a:rPr>
            </a:br>
            <a:r>
              <a:rPr lang="en-US" sz="140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a:solidFill>
                  <a:schemeClr val="accent1"/>
                </a:solidFill>
                <a:latin typeface="+mj-lt"/>
              </a:rPr>
              <a:t>database</a:t>
            </a:r>
            <a:br>
              <a:rPr lang="en-US" sz="1400">
                <a:solidFill>
                  <a:schemeClr val="accent1"/>
                </a:solidFill>
                <a:latin typeface="+mj-lt"/>
              </a:rPr>
            </a:br>
            <a:r>
              <a:rPr lang="en-US" sz="1400">
                <a:solidFill>
                  <a:schemeClr val="accent1"/>
                </a:solidFill>
                <a:latin typeface="+mj-lt"/>
              </a:rPr>
              <a:t>version 945</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a:solidFill>
                  <a:srgbClr val="000000"/>
                </a:solidFill>
                <a:latin typeface="Consolas" panose="020B0609020204030204" pitchFamily="49" charset="0"/>
              </a:rPr>
              <a:t>Database 'WideWorldImporters' running the upgrade step from version 904 to version 9XX</a:t>
            </a:r>
            <a:endParaRPr lang="en-US"/>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a:latin typeface="+mj-lt"/>
              </a:rPr>
              <a:t>Locked in with </a:t>
            </a:r>
          </a:p>
          <a:p>
            <a:pPr algn="ctr"/>
            <a:r>
              <a:rPr lang="en-US" sz="1400">
                <a:latin typeface="+mj-lt"/>
              </a:rPr>
              <a:t>SQL Server 2019 RTM</a:t>
            </a:r>
          </a:p>
          <a:p>
            <a:pPr algn="ctr"/>
            <a:endParaRPr lang="en-US" sz="1400">
              <a:latin typeface="+mj-lt"/>
            </a:endParaRPr>
          </a:p>
          <a:p>
            <a:pPr algn="ctr"/>
            <a:r>
              <a:rPr lang="en-US" sz="140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a:t>Azure SQL </a:t>
            </a:r>
          </a:p>
          <a:p>
            <a:r>
              <a:rPr lang="en-US"/>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a:solidFill>
                  <a:schemeClr val="accent1"/>
                </a:solidFill>
                <a:latin typeface="+mj-lt"/>
              </a:rPr>
              <a:t>Stop write </a:t>
            </a:r>
          </a:p>
          <a:p>
            <a:pPr algn="l"/>
            <a:r>
              <a:rPr lang="en-US" sz="180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a:latin typeface="+mj-lt"/>
              </a:rPr>
              <a:t>Final version will get </a:t>
            </a:r>
            <a:br>
              <a:rPr lang="en-US" sz="1400">
                <a:latin typeface="+mj-lt"/>
              </a:rPr>
            </a:br>
            <a:r>
              <a:rPr lang="en-US" sz="1400">
                <a:latin typeface="+mj-lt"/>
              </a:rPr>
              <a:t>locked with </a:t>
            </a:r>
          </a:p>
          <a:p>
            <a:pPr algn="ctr"/>
            <a:r>
              <a:rPr lang="en-US" sz="140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646331"/>
          </a:xfrm>
          <a:prstGeom prst="rect">
            <a:avLst/>
          </a:prstGeom>
          <a:noFill/>
        </p:spPr>
        <p:txBody>
          <a:bodyPr wrap="square" lIns="0" tIns="0" rIns="0" bIns="0" rtlCol="0">
            <a:spAutoFit/>
          </a:bodyPr>
          <a:lstStyle/>
          <a:p>
            <a:pPr algn="ctr"/>
            <a:r>
              <a:rPr lang="en-US" sz="1400">
                <a:latin typeface="+mj-lt"/>
              </a:rPr>
              <a:t>New compatible option</a:t>
            </a:r>
          </a:p>
          <a:p>
            <a:pPr algn="ctr"/>
            <a:r>
              <a:rPr lang="en-US" sz="1400">
                <a:latin typeface="+mj-lt"/>
              </a:rPr>
              <a:t>Aligned with </a:t>
            </a:r>
          </a:p>
          <a:p>
            <a:pPr algn="ctr"/>
            <a:r>
              <a:rPr lang="en-US" sz="140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a:solidFill>
                  <a:schemeClr val="accent1"/>
                </a:solidFill>
                <a:latin typeface="+mj-lt"/>
              </a:rPr>
              <a:t>Create new </a:t>
            </a:r>
          </a:p>
          <a:p>
            <a:pPr algn="l"/>
            <a:r>
              <a:rPr lang="en-US" sz="180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a:solidFill>
                  <a:schemeClr val="accent1"/>
                </a:solidFill>
                <a:latin typeface="+mj-lt"/>
              </a:rPr>
              <a:t>Migrate instance objects</a:t>
            </a:r>
          </a:p>
          <a:p>
            <a:pPr algn="ctr"/>
            <a:r>
              <a:rPr lang="en-US" sz="180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a:solidFill>
                  <a:schemeClr val="accent1"/>
                </a:solidFill>
                <a:latin typeface="+mj-lt"/>
              </a:rPr>
              <a:t>database</a:t>
            </a:r>
            <a:br>
              <a:rPr lang="en-US" sz="1400">
                <a:solidFill>
                  <a:schemeClr val="accent1"/>
                </a:solidFill>
                <a:latin typeface="+mj-lt"/>
              </a:rPr>
            </a:br>
            <a:r>
              <a:rPr lang="en-US" sz="140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a:solidFill>
                  <a:schemeClr val="accent1"/>
                </a:solidFill>
                <a:latin typeface="+mj-lt"/>
              </a:rPr>
              <a:t>database</a:t>
            </a:r>
            <a:br>
              <a:rPr lang="en-US" sz="1400">
                <a:solidFill>
                  <a:schemeClr val="accent1"/>
                </a:solidFill>
                <a:latin typeface="+mj-lt"/>
              </a:rPr>
            </a:br>
            <a:r>
              <a:rPr lang="en-US" sz="140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156556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p:txBody>
          <a:bodyPr/>
          <a:lstStyle/>
          <a:p>
            <a:r>
              <a:rPr lang="en-US">
                <a:latin typeface="+mj-lt"/>
              </a:rPr>
              <a:t>Exercise 2.0</a:t>
            </a:r>
            <a:r>
              <a:rPr lang="en-US"/>
              <a:t>—Link feature for Managed Instance</a:t>
            </a:r>
          </a:p>
        </p:txBody>
      </p:sp>
    </p:spTree>
    <p:extLst>
      <p:ext uri="{BB962C8B-B14F-4D97-AF65-F5344CB8AC3E}">
        <p14:creationId xmlns:p14="http://schemas.microsoft.com/office/powerpoint/2010/main" val="299678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a:solidFill>
                  <a:srgbClr val="0078D4"/>
                </a:solidFill>
                <a:hlinkClick r:id="rId3" action="ppaction://hlinksldjump"/>
              </a:rPr>
              <a:t>Module 1</a:t>
            </a:r>
            <a:br>
              <a:rPr lang="en-US" sz="2000">
                <a:latin typeface="Segoe UI" panose="020B0502040204020203" pitchFamily="34" charset="0"/>
                <a:cs typeface="Segoe UI" panose="020B0502040204020203" pitchFamily="34" charset="0"/>
              </a:rPr>
            </a:br>
            <a:r>
              <a:rPr lang="en-US" sz="1600">
                <a:latin typeface="+mj-lt"/>
                <a:cs typeface="Segoe UI" panose="020B0502040204020203" pitchFamily="34" charset="0"/>
              </a:rPr>
              <a:t>Introduction to SQL Server 2022</a:t>
            </a:r>
            <a:endParaRPr lang="en-US" sz="200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a:solidFill>
                  <a:srgbClr val="0078D4"/>
                </a:solidFill>
                <a:hlinkClick r:id="rId4" action="ppaction://hlinksldjump"/>
              </a:rPr>
              <a:t>Module 2</a:t>
            </a:r>
            <a:br>
              <a:rPr lang="en-US" sz="1200">
                <a:solidFill>
                  <a:srgbClr val="0078D4"/>
                </a:solidFill>
              </a:rPr>
            </a:br>
            <a:r>
              <a:rPr lang="en-US" sz="1600">
                <a:latin typeface="+mj-lt"/>
                <a:cs typeface="Segoe UI" panose="020B0502040204020203" pitchFamily="34" charset="0"/>
              </a:rPr>
              <a:t>Connect SQL Server 2022 to Azure</a:t>
            </a:r>
            <a:endParaRPr lang="en-US" sz="180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a:solidFill>
                  <a:srgbClr val="0078D4"/>
                </a:solidFill>
                <a:hlinkClick r:id="rId5" action="ppaction://hlinksldjump"/>
              </a:rPr>
              <a:t>Module 3</a:t>
            </a:r>
            <a:br>
              <a:rPr lang="en-US" sz="1200">
                <a:solidFill>
                  <a:srgbClr val="0078D4"/>
                </a:solidFill>
              </a:rPr>
            </a:br>
            <a:r>
              <a:rPr lang="en-US" sz="1600">
                <a:latin typeface="+mj-lt"/>
                <a:cs typeface="Segoe UI" panose="020B0502040204020203" pitchFamily="34" charset="0"/>
              </a:rPr>
              <a:t>Accelerate performance with built-in query intelligence</a:t>
            </a:r>
            <a:endParaRPr lang="en-US" sz="180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a:solidFill>
                  <a:srgbClr val="0078D4"/>
                </a:solidFill>
                <a:hlinkClick r:id="rId6" action="ppaction://hlinksldjump"/>
              </a:rPr>
              <a:t>Module 4</a:t>
            </a:r>
            <a:endParaRPr lang="en-US" sz="1200">
              <a:solidFill>
                <a:srgbClr val="0078D4"/>
              </a:solidFill>
            </a:endParaRPr>
          </a:p>
          <a:p>
            <a:pPr defTabSz="896350"/>
            <a:r>
              <a:rPr lang="en-US" sz="1600">
                <a:latin typeface="+mj-lt"/>
                <a:cs typeface="Segoe UI" panose="020B0502040204020203" pitchFamily="34" charset="0"/>
              </a:rPr>
              <a:t>Power your database with</a:t>
            </a:r>
          </a:p>
          <a:p>
            <a:pPr defTabSz="896350"/>
            <a:r>
              <a:rPr lang="en-US" sz="160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a:solidFill>
                  <a:srgbClr val="0078D4"/>
                </a:solidFill>
                <a:hlinkClick r:id="rId7" action="ppaction://hlinksldjump"/>
              </a:rPr>
              <a:t>Module 5</a:t>
            </a:r>
            <a:endParaRPr lang="en-US" sz="1200">
              <a:solidFill>
                <a:srgbClr val="0078D4"/>
              </a:solidFill>
            </a:endParaRPr>
          </a:p>
          <a:p>
            <a:pPr defTabSz="896350"/>
            <a:r>
              <a:rPr lang="en-US" sz="1600">
                <a:latin typeface="+mj-lt"/>
                <a:cs typeface="Segoe UI" panose="020B0502040204020203" pitchFamily="34" charset="0"/>
              </a:rPr>
              <a:t>Access new sources with data virtualization </a:t>
            </a:r>
          </a:p>
          <a:p>
            <a:pPr defTabSz="896350"/>
            <a:r>
              <a:rPr lang="en-US" sz="160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a:solidFill>
                  <a:srgbClr val="0078D4"/>
                </a:solidFill>
                <a:hlinkClick r:id="rId8" action="ppaction://hlinksldjump"/>
              </a:rPr>
              <a:t>Module 6</a:t>
            </a:r>
            <a:endParaRPr lang="en-US" sz="1200">
              <a:solidFill>
                <a:srgbClr val="0078D4"/>
              </a:solidFill>
            </a:endParaRPr>
          </a:p>
          <a:p>
            <a:pPr defTabSz="896350"/>
            <a:r>
              <a:rPr lang="en-US" sz="1600">
                <a:latin typeface="+mj-lt"/>
                <a:cs typeface="Segoe UI" panose="020B0502040204020203" pitchFamily="34" charset="0"/>
              </a:rPr>
              <a:t>Enhance your application with new </a:t>
            </a:r>
          </a:p>
          <a:p>
            <a:pPr defTabSz="896350"/>
            <a:r>
              <a:rPr lang="en-US" sz="160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a:solidFill>
                  <a:srgbClr val="0078D4"/>
                </a:solidFill>
              </a:rPr>
              <a:t>Module 7</a:t>
            </a:r>
          </a:p>
          <a:p>
            <a:pPr defTabSz="896350"/>
            <a:r>
              <a:rPr lang="en-US" sz="160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a:ln>
                  <a:noFill/>
                </a:ln>
                <a:solidFill>
                  <a:srgbClr val="1A1A1A"/>
                </a:solidFill>
                <a:effectLst/>
                <a:uLnTx/>
                <a:uFillTx/>
                <a:latin typeface="Segoe UI Semibold"/>
                <a:ea typeface="+mn-ea"/>
                <a:cs typeface="+mn-cs"/>
              </a:rPr>
            </a:br>
            <a:r>
              <a:rPr kumimoji="0" lang="en-US" sz="992" b="0" i="0" u="none" strike="noStrike" kern="0" cap="none" spc="0" normalizeH="0" baseline="0" noProof="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a:ln>
                  <a:noFill/>
                </a:ln>
                <a:solidFill>
                  <a:srgbClr val="1A1A1A"/>
                </a:solidFill>
                <a:effectLst/>
                <a:uLnTx/>
                <a:uFillTx/>
                <a:latin typeface="Segoe UI Semibold"/>
                <a:ea typeface="+mn-ea"/>
                <a:cs typeface="+mn-cs"/>
              </a:rPr>
            </a:br>
            <a:r>
              <a:rPr kumimoji="0" lang="en-US" sz="992" b="0" i="0" u="none" strike="noStrike" kern="1200" cap="none" spc="0" normalizeH="0" baseline="0" noProof="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Azure Synapse Link for SQL Server</a:t>
            </a:r>
            <a:br>
              <a:rPr lang="en-US"/>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Seamless analytics over on-prem operational data</a:t>
            </a:r>
            <a:endParaRPr lang="en-US"/>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Break the wall between operational and analytical stores</a:t>
            </a:r>
          </a:p>
          <a:p>
            <a:pPr lvl="0" defTabSz="914192">
              <a:spcAft>
                <a:spcPts val="2400"/>
              </a:spcAft>
              <a:defRPr/>
            </a:pPr>
            <a:r>
              <a:rPr lang="en-US" sz="1600" b="1">
                <a:latin typeface="Segoe UI Semibold"/>
                <a:cs typeface="Segoe UI Semibold"/>
              </a:rPr>
              <a:t>New change feed capability reduces impact on OLTP workloads</a:t>
            </a:r>
          </a:p>
          <a:p>
            <a:pPr lvl="0" defTabSz="914192">
              <a:spcAft>
                <a:spcPts val="2400"/>
              </a:spcAft>
              <a:defRPr/>
            </a:pPr>
            <a:r>
              <a:rPr lang="en-US" sz="1600" b="1">
                <a:latin typeface="Segoe UI Semibold"/>
                <a:cs typeface="Segoe UI Semibold"/>
              </a:rPr>
              <a:t>Near real-time latency between SQL Server and Synapse Analytics</a:t>
            </a:r>
          </a:p>
          <a:p>
            <a:pPr defTabSz="914192">
              <a:spcAft>
                <a:spcPts val="2400"/>
              </a:spcAft>
              <a:defRPr/>
            </a:pPr>
            <a:r>
              <a:rPr lang="en-US" sz="1600" b="1">
                <a:latin typeface="Segoe UI Semibold"/>
                <a:cs typeface="Segoe UI Semibold"/>
              </a:rPr>
              <a:t>Use SQL pools so harness the full power of a scalable warehouse solution</a:t>
            </a:r>
          </a:p>
          <a:p>
            <a:pPr lvl="0" defTabSz="914192">
              <a:spcAft>
                <a:spcPts val="2400"/>
              </a:spcAft>
              <a:defRPr/>
            </a:pPr>
            <a:r>
              <a:rPr lang="en-US" sz="1600" b="1">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par>
                          <p:cTn id="114" fill="hold">
                            <p:stCondLst>
                              <p:cond delay="1500"/>
                            </p:stCondLst>
                            <p:childTnLst>
                              <p:par>
                                <p:cTn id="115" presetID="10" presetClass="entr" presetSubtype="0" fill="hold" nodeType="after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Semibold"/>
                  <a:ea typeface="+mn-ea"/>
                  <a:cs typeface="+mn-cs"/>
                </a:rPr>
                <a:t>Azure Synapse Link for SQL</a:t>
              </a:r>
              <a:endParaRPr kumimoji="0" lang="en-US" sz="1400" b="0" i="0" u="none" strike="noStrike" kern="1200" cap="none" spc="0" normalizeH="0" baseline="0" noProof="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Azure SQL Database</a:t>
                </a:r>
                <a:endParaRPr kumimoji="0" lang="en-US" sz="1400" b="0" i="0" u="none" strike="noStrike" kern="1200" cap="none" spc="0" normalizeH="0" baseline="0" noProof="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SQL Server 2022</a:t>
                </a:r>
                <a:endParaRPr kumimoji="0" lang="en-US" sz="1400" b="0" i="0" u="none" strike="noStrike" kern="1200" cap="none" spc="0" normalizeH="0" baseline="0" noProof="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Synapse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a:latin typeface="+mj-lt"/>
              </a:rPr>
              <a:t>Synapse Workspace</a:t>
            </a:r>
          </a:p>
          <a:p>
            <a:pPr>
              <a:spcAft>
                <a:spcPts val="3600"/>
              </a:spcAft>
            </a:pPr>
            <a:r>
              <a:rPr lang="en-US" sz="1800">
                <a:latin typeface="+mj-lt"/>
              </a:rPr>
              <a:t>Dedicated SQL Pool</a:t>
            </a:r>
          </a:p>
          <a:p>
            <a:pPr>
              <a:spcAft>
                <a:spcPts val="3600"/>
              </a:spcAft>
            </a:pPr>
            <a:r>
              <a:rPr lang="en-US" sz="1800">
                <a:latin typeface="+mj-lt"/>
              </a:rPr>
              <a:t>Landing Zone</a:t>
            </a:r>
          </a:p>
          <a:p>
            <a:pPr>
              <a:spcAft>
                <a:spcPts val="3600"/>
              </a:spcAft>
            </a:pPr>
            <a:r>
              <a:rPr lang="en-US" sz="1800">
                <a:latin typeface="+mj-lt"/>
              </a:rPr>
              <a:t>Self-hosted Integration Runtime</a:t>
            </a:r>
          </a:p>
          <a:p>
            <a:pPr>
              <a:spcAft>
                <a:spcPts val="3600"/>
              </a:spcAft>
            </a:pPr>
            <a:r>
              <a:rPr lang="en-US" sz="1800">
                <a:latin typeface="+mj-lt"/>
              </a:rPr>
              <a:t>SQL Server 2022 database</a:t>
            </a:r>
          </a:p>
          <a:p>
            <a:pPr>
              <a:spcAft>
                <a:spcPts val="3600"/>
              </a:spcAft>
            </a:pPr>
            <a:r>
              <a:rPr lang="en-US" sz="1800">
                <a:latin typeface="+mj-lt"/>
              </a:rPr>
              <a:t>Engine enhancements for change feed</a:t>
            </a:r>
          </a:p>
          <a:p>
            <a:pPr>
              <a:spcAft>
                <a:spcPts val="3600"/>
              </a:spcAft>
            </a:pPr>
            <a:r>
              <a:rPr lang="en-US" sz="180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a:latin typeface="+mj-lt"/>
              </a:rPr>
              <a:t>Self-hosted</a:t>
            </a:r>
          </a:p>
          <a:p>
            <a:pPr algn="l"/>
            <a:r>
              <a:rPr lang="en-US" sz="120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a:solidFill>
                  <a:schemeClr val="accent1"/>
                </a:solidFill>
                <a:latin typeface="+mj-lt"/>
              </a:rPr>
              <a:t>Table </a:t>
            </a:r>
          </a:p>
          <a:p>
            <a:pPr algn="ctr"/>
            <a:r>
              <a:rPr lang="en-US" sz="120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a:solidFill>
                  <a:schemeClr val="accent1"/>
                </a:solidFill>
                <a:latin typeface="+mj-lt"/>
              </a:rPr>
              <a:t>SQL dedicated</a:t>
            </a:r>
          </a:p>
          <a:p>
            <a:pPr algn="ctr"/>
            <a:r>
              <a:rPr lang="en-US" sz="120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a:latin typeface="+mj-lt"/>
              </a:rPr>
              <a:t>Synapse link stored </a:t>
            </a:r>
          </a:p>
          <a:p>
            <a:r>
              <a:rPr lang="en-US" sz="120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a:solidFill>
                  <a:schemeClr val="accent1"/>
                </a:solidFill>
                <a:latin typeface="+mj-lt"/>
              </a:rPr>
              <a:t>parquet &amp;</a:t>
            </a:r>
          </a:p>
          <a:p>
            <a:pPr algn="ctr"/>
            <a:r>
              <a:rPr lang="en-US" sz="120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a:latin typeface="+mj-lt"/>
              </a:rPr>
              <a:t>csv &amp; </a:t>
            </a:r>
          </a:p>
          <a:p>
            <a:pPr algn="ctr"/>
            <a:r>
              <a:rPr lang="en-US" sz="120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a:latin typeface="+mj-lt"/>
              </a:rPr>
              <a:t>Linked Service </a:t>
            </a:r>
          </a:p>
          <a:p>
            <a:pPr algn="ctr"/>
            <a:r>
              <a:rPr lang="en-US" sz="120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a:latin typeface="+mj-lt"/>
              </a:rPr>
              <a:t>Linked Service</a:t>
            </a:r>
          </a:p>
          <a:p>
            <a:pPr algn="ctr"/>
            <a:r>
              <a:rPr lang="en-US" sz="120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a:latin typeface="+mj-lt"/>
              </a:rPr>
              <a:t>Linked</a:t>
            </a:r>
          </a:p>
          <a:p>
            <a:pPr algn="ctr"/>
            <a:r>
              <a:rPr lang="en-US" sz="120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a:t>Azure Synapse Link for SQL Server</a:t>
            </a:r>
            <a:br>
              <a:rPr lang="en-US"/>
            </a:br>
            <a:r>
              <a:rPr lang="en-US" sz="200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Demo</a:t>
            </a:r>
          </a:p>
        </p:txBody>
      </p:sp>
      <p:sp>
        <p:nvSpPr>
          <p:cNvPr id="5" name="Text Placeholder 4">
            <a:extLst>
              <a:ext uri="{FF2B5EF4-FFF2-40B4-BE49-F238E27FC236}">
                <a16:creationId xmlns:a16="http://schemas.microsoft.com/office/drawing/2014/main" id="{9E0CD955-7648-3028-6520-775A57032F1F}"/>
              </a:ext>
            </a:extLst>
          </p:cNvPr>
          <p:cNvSpPr>
            <a:spLocks noGrp="1"/>
          </p:cNvSpPr>
          <p:nvPr>
            <p:ph type="body" sz="quarter" idx="12"/>
          </p:nvPr>
        </p:nvSpPr>
        <p:spPr/>
        <p:txBody>
          <a:bodyPr/>
          <a:lstStyle/>
          <a:p>
            <a:r>
              <a:rPr lang="en-US">
                <a:latin typeface="+mj-lt"/>
              </a:rPr>
              <a:t>Exercise 2.1</a:t>
            </a:r>
            <a:r>
              <a:rPr lang="en-US"/>
              <a:t>—Synapse link for SQL Server</a:t>
            </a:r>
          </a:p>
        </p:txBody>
      </p:sp>
    </p:spTree>
    <p:extLst>
      <p:ext uri="{BB962C8B-B14F-4D97-AF65-F5344CB8AC3E}">
        <p14:creationId xmlns:p14="http://schemas.microsoft.com/office/powerpoint/2010/main" val="1684179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a:latin typeface="+mj-lt"/>
              </a:rPr>
              <a:t>Azure</a:t>
            </a:r>
            <a:br>
              <a:rPr lang="en-US" sz="2400">
                <a:latin typeface="+mj-lt"/>
              </a:rPr>
            </a:br>
            <a:r>
              <a:rPr lang="en-US" sz="240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a:latin typeface="+mj-lt"/>
              </a:rPr>
              <a:t>Microsoft Defender</a:t>
            </a:r>
            <a:br>
              <a:rPr lang="en-US" sz="2400">
                <a:latin typeface="+mj-lt"/>
              </a:rPr>
            </a:br>
            <a:r>
              <a:rPr lang="en-US" sz="240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a:latin typeface="+mj-lt"/>
              </a:rPr>
              <a:t>Azure Active Directory </a:t>
            </a:r>
          </a:p>
          <a:p>
            <a:pPr algn="ctr"/>
            <a:r>
              <a:rPr lang="en-US" sz="240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a:t>SQL Server 2022</a:t>
            </a:r>
          </a:p>
          <a:p>
            <a:r>
              <a:rPr lang="en-US" sz="140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windows registry</a:t>
            </a:r>
          </a:p>
          <a:p>
            <a:pPr algn="l"/>
            <a:r>
              <a:rPr lang="en-US" sz="140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a:hlinkClick r:id="rId12"/>
              </a:rPr>
              <a:t>https://aka.ms/aadsqlserver</a:t>
            </a:r>
            <a:endParaRPr lang="en-US"/>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a:gradFill>
                  <a:gsLst>
                    <a:gs pos="2917">
                      <a:schemeClr val="tx1"/>
                    </a:gs>
                    <a:gs pos="30000">
                      <a:schemeClr val="tx1"/>
                    </a:gs>
                  </a:gsLst>
                  <a:lin ang="5400000" scaled="0"/>
                </a:gradFill>
              </a:rPr>
              <a:t>*Coming soon</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Segoe UI Semibold"/>
              </a:rPr>
              <a:t>Lineage</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a:t>Microsoft Purview integration</a:t>
            </a:r>
            <a:br>
              <a:rPr lang="en-US"/>
            </a:br>
            <a:r>
              <a:rPr kumimoji="0" lang="en-US" sz="2000" b="0" i="0" u="none" strike="noStrike" kern="1200" cap="none" spc="0" normalizeH="0" baseline="0" noProof="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and governance over your entire data estate</a:t>
            </a:r>
            <a:endParaRPr lang="en-US"/>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Automatically scan on-prem SQL Server to capture metadata </a:t>
            </a:r>
          </a:p>
          <a:p>
            <a:pPr lvl="0" defTabSz="914192">
              <a:spcAft>
                <a:spcPts val="2400"/>
              </a:spcAft>
              <a:defRPr/>
            </a:pPr>
            <a:r>
              <a:rPr lang="en-US" sz="1600" b="1">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a:latin typeface="Segoe UI Semibold"/>
                <a:cs typeface="Segoe UI Semibold"/>
              </a:rPr>
              <a:t>Track lineage for usage and dependencies</a:t>
            </a:r>
          </a:p>
          <a:p>
            <a:pPr lvl="0" defTabSz="914192">
              <a:spcAft>
                <a:spcPts val="2400"/>
              </a:spcAft>
              <a:defRPr/>
            </a:pPr>
            <a:r>
              <a:rPr lang="en-US" sz="1600" b="1">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need central insights</a:t>
            </a:r>
            <a:r>
              <a:rPr kumimoji="0" lang="en-US" sz="2000" i="0" u="none" strike="noStrike" kern="1200" cap="none" spc="0" normalizeH="0" noProof="0">
                <a:ln>
                  <a:noFill/>
                </a:ln>
                <a:solidFill>
                  <a:srgbClr val="0078D4"/>
                </a:solidFill>
                <a:effectLst/>
                <a:uLnTx/>
                <a:uFillTx/>
                <a:latin typeface="+mj-lt"/>
                <a:ea typeface="+mn-ea"/>
                <a:cs typeface="+mn-cs"/>
              </a:rPr>
              <a:t> </a:t>
            </a:r>
            <a:r>
              <a:rPr kumimoji="0" lang="en-US" sz="2000" i="0" u="none" strike="noStrike" kern="1200" cap="none" spc="0" normalizeH="0" baseline="0" noProof="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a:solidFill>
                  <a:schemeClr val="accent1"/>
                </a:solidFill>
                <a:latin typeface="+mj-lt"/>
              </a:rPr>
              <a:t>Futures:</a:t>
            </a:r>
          </a:p>
          <a:p>
            <a:pPr algn="l">
              <a:spcAft>
                <a:spcPts val="600"/>
              </a:spcAft>
            </a:pPr>
            <a:r>
              <a:rPr lang="en-US" sz="1400"/>
              <a:t>More granular scope</a:t>
            </a:r>
          </a:p>
          <a:p>
            <a:pPr algn="l">
              <a:spcAft>
                <a:spcPts val="600"/>
              </a:spcAft>
            </a:pPr>
            <a:r>
              <a:rPr lang="en-US" sz="1400"/>
              <a:t>New policies</a:t>
            </a:r>
          </a:p>
          <a:p>
            <a:pPr algn="l">
              <a:spcAft>
                <a:spcPts val="600"/>
              </a:spcAft>
            </a:pPr>
            <a:r>
              <a:rPr lang="en-US" sz="1400"/>
              <a:t>Self-service access</a:t>
            </a:r>
            <a:endParaRPr lang="en-US" sz="160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a:solidFill>
                  <a:schemeClr val="bg1"/>
                </a:solidFill>
                <a:latin typeface="+mj-lt"/>
              </a:rPr>
              <a:t>Data</a:t>
            </a:r>
          </a:p>
          <a:p>
            <a:pPr marL="231775" indent="-231775" algn="l">
              <a:buFont typeface="Arial" panose="020B0604020202020204" pitchFamily="34" charset="0"/>
              <a:buChar char="•"/>
            </a:pPr>
            <a:r>
              <a:rPr lang="en-US" sz="1800">
                <a:solidFill>
                  <a:schemeClr val="bg1"/>
                </a:solidFill>
              </a:rPr>
              <a:t>Read</a:t>
            </a:r>
          </a:p>
          <a:p>
            <a:pPr marL="231775" indent="-231775" algn="l">
              <a:buFont typeface="Arial" panose="020B0604020202020204" pitchFamily="34" charset="0"/>
              <a:buChar char="•"/>
            </a:pPr>
            <a:r>
              <a:rPr lang="en-US" sz="180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a:solidFill>
                  <a:schemeClr val="bg1"/>
                </a:solidFill>
                <a:latin typeface="+mj-lt"/>
              </a:rPr>
              <a:t>DevOps</a:t>
            </a:r>
          </a:p>
          <a:p>
            <a:pPr marL="231775" indent="-231775" algn="l">
              <a:buFont typeface="Arial" panose="020B0604020202020204" pitchFamily="34" charset="0"/>
              <a:buChar char="•"/>
            </a:pPr>
            <a:r>
              <a:rPr lang="en-US" sz="1800">
                <a:solidFill>
                  <a:schemeClr val="bg1"/>
                </a:solidFill>
              </a:rPr>
              <a:t>Performance Monitoring</a:t>
            </a:r>
          </a:p>
          <a:p>
            <a:pPr marL="231775" indent="-231775" algn="l">
              <a:buFont typeface="Arial" panose="020B0604020202020204" pitchFamily="34" charset="0"/>
              <a:buChar char="•"/>
            </a:pPr>
            <a:r>
              <a:rPr lang="en-US" sz="180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a:hlinkClick r:id="rId3"/>
              </a:rPr>
              <a:t>https://aka.ms/</a:t>
            </a:r>
            <a:r>
              <a:rPr lang="en-US"/>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a:solidFill>
                  <a:schemeClr val="accent1"/>
                </a:solidFill>
                <a:latin typeface="+mj-lt"/>
              </a:rPr>
              <a:t>Data DevOps policies</a:t>
            </a:r>
            <a:endParaRPr lang="en-US" sz="140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a:t>Azure </a:t>
            </a:r>
          </a:p>
          <a:p>
            <a:pPr algn="l"/>
            <a:r>
              <a:rPr lang="en-US"/>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a:solidFill>
                  <a:schemeClr val="accent1"/>
                </a:solidFill>
              </a:rPr>
              <a:t>AAD login</a:t>
            </a:r>
            <a:endParaRPr lang="en-US" sz="140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a:gradFill>
                  <a:gsLst>
                    <a:gs pos="2917">
                      <a:schemeClr val="tx1"/>
                    </a:gs>
                    <a:gs pos="30000">
                      <a:schemeClr val="tx1"/>
                    </a:gs>
                  </a:gsLst>
                  <a:lin ang="5400000" scaled="0"/>
                </a:gradFill>
              </a:rPr>
              <a:t>windows registry</a:t>
            </a:r>
          </a:p>
          <a:p>
            <a:pPr algn="l"/>
            <a:r>
              <a:rPr lang="en-US" sz="140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p:txBody>
          <a:bodyPr/>
          <a:lstStyle/>
          <a:p>
            <a:r>
              <a:rPr lang="en-US">
                <a:latin typeface="+mj-lt"/>
              </a:rPr>
              <a:t>Exercise 2.3</a:t>
            </a:r>
            <a:r>
              <a:rPr lang="en-US"/>
              <a:t>—Microsoft Purview access policies for SQL Server</a:t>
            </a:r>
          </a:p>
        </p:txBody>
      </p:sp>
    </p:spTree>
    <p:extLst>
      <p:ext uri="{BB962C8B-B14F-4D97-AF65-F5344CB8AC3E}">
        <p14:creationId xmlns:p14="http://schemas.microsoft.com/office/powerpoint/2010/main" val="103335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a:t>Microsoft Defender for Cloud—Databases Protection</a:t>
            </a:r>
            <a:br>
              <a:rPr lang="en-US"/>
            </a:br>
            <a:r>
              <a:rPr lang="en-US" sz="1800">
                <a:solidFill>
                  <a:schemeClr val="accent1"/>
                </a:solidFill>
              </a:rPr>
              <a:t>Protect SQL workloads through security posture management and allow timely responses to threats </a:t>
            </a:r>
            <a:endParaRPr lang="en-US">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a:ln>
                  <a:solidFill>
                    <a:srgbClr val="FFFFFF">
                      <a:alpha val="0"/>
                    </a:srgbClr>
                  </a:solidFill>
                </a:ln>
                <a:solidFill>
                  <a:srgbClr val="000000"/>
                </a:solidFill>
                <a:latin typeface="+mj-lt"/>
                <a:cs typeface="Segoe UI Semibold" charset="0"/>
              </a:rPr>
              <a:t>Protected</a:t>
            </a:r>
          </a:p>
          <a:p>
            <a:pPr algn="ctr">
              <a:defRPr/>
            </a:pPr>
            <a:r>
              <a:rPr lang="en-US" sz="1400" kern="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a:solidFill>
                  <a:schemeClr val="accent1"/>
                </a:solidFill>
                <a:latin typeface="+mj-lt"/>
                <a:cs typeface="Segoe UI" panose="020B0502040204020203" pitchFamily="34" charset="0"/>
              </a:rPr>
              <a:t>1-click enablement </a:t>
            </a:r>
            <a:r>
              <a:rPr lang="en-US" sz="110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a:ln w="3175">
                  <a:noFill/>
                </a:ln>
                <a:solidFill>
                  <a:schemeClr val="accent1"/>
                </a:solidFill>
                <a:latin typeface="+mj-lt"/>
                <a:cs typeface="Segoe UI" panose="020B0502040204020203" pitchFamily="34" charset="0"/>
              </a:rPr>
              <a:t>Security </a:t>
            </a:r>
            <a:br>
              <a:rPr lang="en-US" sz="1600" b="1">
                <a:ln w="3175">
                  <a:noFill/>
                </a:ln>
                <a:solidFill>
                  <a:schemeClr val="accent1"/>
                </a:solidFill>
                <a:latin typeface="+mj-lt"/>
                <a:cs typeface="Segoe UI" panose="020B0502040204020203" pitchFamily="34" charset="0"/>
              </a:rPr>
            </a:br>
            <a:r>
              <a:rPr lang="en-US" sz="1600" b="1">
                <a:ln w="3175">
                  <a:noFill/>
                </a:ln>
                <a:solidFill>
                  <a:schemeClr val="accent1"/>
                </a:solidFill>
                <a:latin typeface="+mj-lt"/>
                <a:cs typeface="Segoe UI" panose="020B0502040204020203" pitchFamily="34" charset="0"/>
              </a:rPr>
              <a:t>posture management</a:t>
            </a:r>
          </a:p>
          <a:p>
            <a:pPr algn="ctr"/>
            <a:r>
              <a:rPr lang="en-US" sz="1100">
                <a:solidFill>
                  <a:srgbClr val="000000"/>
                </a:solidFill>
                <a:latin typeface="Segoe UI" panose="020B0502040204020203" pitchFamily="34" charset="0"/>
                <a:cs typeface="Segoe UI" panose="020B0502040204020203" pitchFamily="34" charset="0"/>
              </a:rPr>
              <a:t>Discover, track, and remediate </a:t>
            </a:r>
            <a:r>
              <a:rPr lang="en-US" sz="1100" b="1">
                <a:solidFill>
                  <a:schemeClr val="accent1"/>
                </a:solidFill>
                <a:latin typeface="+mj-lt"/>
                <a:cs typeface="Segoe UI" panose="020B0502040204020203" pitchFamily="34" charset="0"/>
              </a:rPr>
              <a:t>SQL workloads</a:t>
            </a:r>
            <a:r>
              <a:rPr lang="en-US" sz="1100">
                <a:solidFill>
                  <a:schemeClr val="accent1"/>
                </a:solidFill>
                <a:latin typeface="+mj-lt"/>
                <a:cs typeface="Segoe UI" panose="020B0502040204020203" pitchFamily="34" charset="0"/>
              </a:rPr>
              <a:t> </a:t>
            </a:r>
            <a:r>
              <a:rPr lang="en-US" sz="1100" b="1">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a:ln w="3175">
                  <a:noFill/>
                </a:ln>
                <a:solidFill>
                  <a:schemeClr val="accent1"/>
                </a:solidFill>
                <a:latin typeface="+mj-lt"/>
                <a:cs typeface="Segoe UI" panose="020B0502040204020203" pitchFamily="34" charset="0"/>
              </a:rPr>
              <a:t>Advanced </a:t>
            </a:r>
            <a:br>
              <a:rPr lang="en-US" sz="1600" b="1">
                <a:ln w="3175">
                  <a:noFill/>
                </a:ln>
                <a:solidFill>
                  <a:schemeClr val="accent1"/>
                </a:solidFill>
                <a:latin typeface="+mj-lt"/>
                <a:cs typeface="Segoe UI" panose="020B0502040204020203" pitchFamily="34" charset="0"/>
              </a:rPr>
            </a:br>
            <a:r>
              <a:rPr lang="en-US" sz="1600" b="1">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a:solidFill>
                  <a:schemeClr val="accent1"/>
                </a:solidFill>
                <a:latin typeface="+mj-lt"/>
                <a:cs typeface="Segoe UI" panose="020B0502040204020203" pitchFamily="34" charset="0"/>
              </a:rPr>
              <a:t>Detect and response </a:t>
            </a:r>
            <a:r>
              <a:rPr lang="en-US" sz="1100">
                <a:solidFill>
                  <a:srgbClr val="000000"/>
                </a:solidFill>
                <a:latin typeface="Segoe UI" panose="020B0502040204020203" pitchFamily="34" charset="0"/>
                <a:cs typeface="Segoe UI" panose="020B0502040204020203" pitchFamily="34" charset="0"/>
              </a:rPr>
              <a:t>unusual </a:t>
            </a:r>
            <a:br>
              <a:rPr lang="en-US" sz="1100">
                <a:solidFill>
                  <a:srgbClr val="000000"/>
                </a:solidFill>
                <a:latin typeface="Segoe UI" panose="020B0502040204020203" pitchFamily="34" charset="0"/>
                <a:cs typeface="Segoe UI" panose="020B0502040204020203" pitchFamily="34" charset="0"/>
              </a:rPr>
            </a:br>
            <a:r>
              <a:rPr lang="en-US" sz="1100">
                <a:solidFill>
                  <a:srgbClr val="000000"/>
                </a:solidFill>
                <a:latin typeface="Segoe UI" panose="020B0502040204020203" pitchFamily="34" charset="0"/>
                <a:cs typeface="Segoe UI" panose="020B0502040204020203" pitchFamily="34" charset="0"/>
              </a:rPr>
              <a:t>and harmful attempts to breach </a:t>
            </a:r>
            <a:br>
              <a:rPr lang="en-US" sz="1100">
                <a:solidFill>
                  <a:srgbClr val="000000"/>
                </a:solidFill>
                <a:latin typeface="Segoe UI" panose="020B0502040204020203" pitchFamily="34" charset="0"/>
                <a:cs typeface="Segoe UI" panose="020B0502040204020203" pitchFamily="34" charset="0"/>
              </a:rPr>
            </a:br>
            <a:r>
              <a:rPr lang="en-US" sz="110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a:ln w="3175">
                  <a:noFill/>
                </a:ln>
                <a:solidFill>
                  <a:schemeClr val="accent1"/>
                </a:solidFill>
                <a:latin typeface="+mj-lt"/>
                <a:cs typeface="Segoe UI" panose="020B0502040204020203" pitchFamily="34" charset="0"/>
              </a:rPr>
              <a:t>Centralized </a:t>
            </a:r>
            <a:br>
              <a:rPr lang="en-US" sz="1600" b="1">
                <a:ln w="3175">
                  <a:noFill/>
                </a:ln>
                <a:solidFill>
                  <a:schemeClr val="accent1"/>
                </a:solidFill>
                <a:latin typeface="+mj-lt"/>
                <a:cs typeface="Segoe UI" panose="020B0502040204020203" pitchFamily="34" charset="0"/>
              </a:rPr>
            </a:br>
            <a:r>
              <a:rPr lang="en-US" sz="1600" b="1">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SQL Server 2016</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SQL Server 2019</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SQL Server 2022</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B, and C</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SQL</a:t>
            </a:r>
            <a:r>
              <a:rPr kumimoji="0" lang="en-US" sz="2000" b="0" i="0" u="none" strike="noStrike" kern="1200" cap="none" spc="0" normalizeH="0" noProof="0">
                <a:ln>
                  <a:noFill/>
                </a:ln>
                <a:solidFill>
                  <a:srgbClr val="000000"/>
                </a:solidFill>
                <a:effectLst/>
                <a:uLnTx/>
                <a:uFillTx/>
                <a:latin typeface="Segoe UI"/>
                <a:ea typeface="+mn-ea"/>
                <a:cs typeface="+mn-cs"/>
              </a:rPr>
              <a:t> Pools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True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False</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You create a login and then map the login to a Purview policy</a:t>
            </a:r>
          </a:p>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You create a policy in Purview based on an Azure Active Directory (AAD) account</a:t>
            </a:r>
          </a:p>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You create a role in SQL Server that maps to a Purview policy</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You create a AAD login and add it to a policy role in SQL Server</a:t>
            </a:r>
          </a:p>
          <a:p>
            <a:pPr lvl="0">
              <a:spcAft>
                <a:spcPts val="1800"/>
              </a:spcAf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a:t>SQL Server is truly a </a:t>
            </a:r>
            <a:r>
              <a:rPr lang="en-US" sz="2000" b="1"/>
              <a:t>hybrid data platform</a:t>
            </a:r>
            <a:endParaRPr lang="en-US" sz="2000"/>
          </a:p>
          <a:p>
            <a:pPr lvl="0">
              <a:spcAft>
                <a:spcPts val="4200"/>
              </a:spcAft>
            </a:pPr>
            <a:r>
              <a:rPr lang="en-US" sz="2000"/>
              <a:t>Link SQL Server to Azure SQL Managed Instance</a:t>
            </a:r>
            <a:br>
              <a:rPr lang="en-US" sz="2000"/>
            </a:br>
            <a:r>
              <a:rPr lang="en-US" sz="2000"/>
              <a:t>for </a:t>
            </a:r>
            <a:r>
              <a:rPr lang="en-US" sz="2000" b="1"/>
              <a:t>managed disaster recovery</a:t>
            </a:r>
          </a:p>
          <a:p>
            <a:pPr lvl="0">
              <a:spcAft>
                <a:spcPts val="4200"/>
              </a:spcAft>
            </a:pPr>
            <a:r>
              <a:rPr lang="en-US" sz="2000"/>
              <a:t>Link SQL Server to Synapse for automatic</a:t>
            </a:r>
            <a:br>
              <a:rPr lang="en-US" sz="2000"/>
            </a:br>
            <a:r>
              <a:rPr lang="en-US" sz="2000" b="1"/>
              <a:t>near real-time analytics</a:t>
            </a:r>
          </a:p>
          <a:p>
            <a:pPr lvl="0">
              <a:spcAft>
                <a:spcPts val="4200"/>
              </a:spcAft>
            </a:pPr>
            <a:r>
              <a:rPr lang="en-US" sz="2000"/>
              <a:t>Authenticate SQL Server logins and users with</a:t>
            </a:r>
            <a:br>
              <a:rPr lang="en-US" sz="2000"/>
            </a:br>
            <a:r>
              <a:rPr lang="en-US" sz="2000" b="1"/>
              <a:t>Azure Active Directory (AAD)</a:t>
            </a:r>
            <a:endParaRPr lang="en-US" sz="2000"/>
          </a:p>
          <a:p>
            <a:pPr lvl="0">
              <a:spcAft>
                <a:spcPts val="4200"/>
              </a:spcAft>
            </a:pPr>
            <a:r>
              <a:rPr lang="en-US" sz="2000"/>
              <a:t>Publish </a:t>
            </a:r>
            <a:r>
              <a:rPr lang="en-US" sz="2000" b="1"/>
              <a:t>policies for data access </a:t>
            </a:r>
            <a:r>
              <a:rPr lang="en-US" sz="2000"/>
              <a:t>without creating logins</a:t>
            </a:r>
            <a:br>
              <a:rPr lang="en-US" sz="2000"/>
            </a:br>
            <a:r>
              <a:rPr lang="en-US" sz="200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a:t>Accelerate performance with </a:t>
            </a:r>
            <a:br>
              <a:rPr lang="en-US"/>
            </a:br>
            <a:r>
              <a:rPr lang="en-US"/>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Overview</a:t>
            </a:r>
          </a:p>
          <a:p>
            <a:pPr marL="457200" indent="-457200">
              <a:spcAft>
                <a:spcPts val="600"/>
              </a:spcAft>
              <a:defRPr/>
            </a:pPr>
            <a:r>
              <a:rPr lang="en-US" sz="160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a:solidFill>
                  <a:srgbClr val="000000"/>
                </a:solidFill>
              </a:rPr>
              <a:t>Query Store and Intelligent Query Processing</a:t>
            </a:r>
            <a:br>
              <a:rPr lang="en-US">
                <a:solidFill>
                  <a:srgbClr val="000000"/>
                </a:solidFill>
              </a:rPr>
            </a:br>
            <a:r>
              <a:rPr lang="en-US" sz="2000" spc="-30">
                <a:solidFill>
                  <a:srgbClr val="0078D4"/>
                </a:solidFill>
              </a:rPr>
              <a:t>Accelerate query performance and tuning with no code changes</a:t>
            </a:r>
            <a:endParaRPr lang="en-US"/>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Query Store on by default for new databases</a:t>
            </a:r>
          </a:p>
          <a:p>
            <a:pPr lvl="0" defTabSz="914192">
              <a:spcAft>
                <a:spcPts val="2400"/>
              </a:spcAft>
              <a:defRPr/>
            </a:pPr>
            <a:r>
              <a:rPr lang="en-US" sz="1600" b="1">
                <a:latin typeface="Segoe UI Semibold"/>
                <a:cs typeface="Segoe UI Semibold"/>
              </a:rPr>
              <a:t>Query Store support for read replicas from availability groups*</a:t>
            </a:r>
          </a:p>
          <a:p>
            <a:pPr lvl="0" defTabSz="914192">
              <a:spcAft>
                <a:spcPts val="2400"/>
              </a:spcAft>
              <a:defRPr/>
            </a:pPr>
            <a:r>
              <a:rPr lang="en-US" sz="1600" b="1">
                <a:latin typeface="Segoe UI Semibold"/>
                <a:cs typeface="Segoe UI Semibold"/>
              </a:rPr>
              <a:t>Query Store hints to shape plans with no code changes</a:t>
            </a:r>
          </a:p>
          <a:p>
            <a:pPr lvl="0" defTabSz="914192">
              <a:spcAft>
                <a:spcPts val="2400"/>
              </a:spcAft>
              <a:defRPr/>
            </a:pPr>
            <a:r>
              <a:rPr lang="en-US" sz="1600" b="1">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a:p>
        </p:txBody>
      </p:sp>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a:t>Query Store and Intelligent Query Processing</a:t>
            </a:r>
            <a:br>
              <a:rPr lang="en-US" noProof="0"/>
            </a:br>
            <a:r>
              <a:rPr lang="en-US" sz="2000" spc="-3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a:t>*Currently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Query Store on by default for new databases</a:t>
            </a:r>
          </a:p>
          <a:p>
            <a:pPr lvl="0" defTabSz="914192">
              <a:spcAft>
                <a:spcPts val="2400"/>
              </a:spcAft>
              <a:defRPr/>
            </a:pPr>
            <a:r>
              <a:rPr lang="en-US" sz="1600" b="1">
                <a:latin typeface="Segoe UI Semibold"/>
                <a:cs typeface="Segoe UI Semibold"/>
              </a:rPr>
              <a:t>Query Store support for read replicas from availability groups*</a:t>
            </a:r>
          </a:p>
          <a:p>
            <a:pPr lvl="0" defTabSz="914192">
              <a:spcAft>
                <a:spcPts val="2400"/>
              </a:spcAft>
              <a:defRPr/>
            </a:pPr>
            <a:r>
              <a:rPr lang="en-US" sz="1600" b="1">
                <a:latin typeface="Segoe UI Semibold"/>
                <a:cs typeface="Segoe UI Semibold"/>
              </a:rPr>
              <a:t>Query Store hints to shape plans with no code changes</a:t>
            </a:r>
          </a:p>
          <a:p>
            <a:pPr lvl="0" defTabSz="914192">
              <a:spcAft>
                <a:spcPts val="2400"/>
              </a:spcAft>
              <a:defRPr/>
            </a:pPr>
            <a:r>
              <a:rPr lang="en-US" sz="1600" b="1">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a:solidFill>
                  <a:srgbClr val="262626"/>
                </a:solidFill>
                <a:latin typeface="Segoe UI"/>
              </a:rPr>
              <a:t>Feedback loop for DOP for a specific query</a:t>
            </a:r>
          </a:p>
          <a:p>
            <a:pPr marL="212725" indent="-212725" defTabSz="914192">
              <a:spcAft>
                <a:spcPts val="200"/>
              </a:spcAft>
              <a:buBlip>
                <a:blip r:embed="rId3"/>
              </a:buBlip>
              <a:defRPr/>
            </a:pPr>
            <a:r>
              <a:rPr lang="en-US" sz="120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a:solidFill>
                  <a:srgbClr val="262626"/>
                </a:solidFill>
                <a:latin typeface="Segoe UI"/>
              </a:rPr>
              <a:t>Feedback loop for CE model choices </a:t>
            </a:r>
            <a:br>
              <a:rPr lang="en-US" sz="1200">
                <a:solidFill>
                  <a:srgbClr val="262626"/>
                </a:solidFill>
                <a:latin typeface="Segoe UI"/>
              </a:rPr>
            </a:br>
            <a:r>
              <a:rPr lang="en-US" sz="1200">
                <a:solidFill>
                  <a:srgbClr val="262626"/>
                </a:solidFill>
                <a:latin typeface="Segoe UI"/>
              </a:rPr>
              <a:t>and query execution </a:t>
            </a:r>
          </a:p>
          <a:p>
            <a:pPr marL="212725" indent="-212725" defTabSz="914192">
              <a:spcAft>
                <a:spcPts val="200"/>
              </a:spcAft>
              <a:buBlip>
                <a:blip r:embed="rId3"/>
              </a:buBlip>
              <a:defRPr/>
            </a:pPr>
            <a:r>
              <a:rPr lang="en-US" sz="120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Smooth out oscillation with percentile-based calculation</a:t>
            </a:r>
            <a:br>
              <a:rPr lang="en-US" sz="1200">
                <a:solidFill>
                  <a:srgbClr val="262626"/>
                </a:solidFill>
                <a:latin typeface="Segoe UI"/>
              </a:rPr>
            </a:br>
            <a:endParaRPr lang="en-US" sz="1200">
              <a:solidFill>
                <a:srgbClr val="262626"/>
              </a:solidFill>
              <a:latin typeface="Segoe UI"/>
            </a:endParaRPr>
          </a:p>
          <a:p>
            <a:pPr defTabSz="914192">
              <a:spcAft>
                <a:spcPts val="200"/>
              </a:spcAft>
              <a:defRPr/>
            </a:pPr>
            <a:r>
              <a:rPr lang="en-US" sz="1400" b="1">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a:gradFill>
                  <a:gsLst>
                    <a:gs pos="2917">
                      <a:srgbClr val="000000"/>
                    </a:gs>
                    <a:gs pos="30000">
                      <a:srgbClr val="000000"/>
                    </a:gs>
                  </a:gsLst>
                  <a:lin ang="5400000" scaled="0"/>
                </a:gradFill>
              </a:rPr>
              <a:t>Options to disable</a:t>
            </a:r>
            <a:endParaRPr lang="en-US" sz="140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a:latin typeface="Segoe UI Semibold"/>
                <a:cs typeface="Segoe UI Semibold"/>
              </a:rPr>
              <a:t>*Currently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a:effectLst/>
                <a:latin typeface="+mj-lt"/>
                <a:ea typeface="Calibri" panose="020F0502020204030204" pitchFamily="34" charset="0"/>
              </a:rPr>
              <a:t>Query Store on by default for new databases</a:t>
            </a:r>
          </a:p>
          <a:p>
            <a:pPr>
              <a:spcAft>
                <a:spcPts val="3600"/>
              </a:spcAft>
              <a:buClr>
                <a:srgbClr val="00B050"/>
              </a:buClr>
            </a:pPr>
            <a:r>
              <a:rPr lang="en-US" sz="2800" b="1">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a:effectLst/>
                <a:latin typeface="+mj-lt"/>
                <a:ea typeface="Calibri" panose="020F0502020204030204" pitchFamily="34" charset="0"/>
              </a:rPr>
              <a:t>Query Store hints to shape plans with no code changes</a:t>
            </a:r>
          </a:p>
          <a:p>
            <a:pPr>
              <a:spcAft>
                <a:spcPts val="3600"/>
              </a:spcAft>
              <a:buClr>
                <a:srgbClr val="00B050"/>
              </a:buClr>
            </a:pPr>
            <a:r>
              <a:rPr lang="en-US" sz="2800" b="1">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a:gradFill>
                  <a:gsLst>
                    <a:gs pos="2917">
                      <a:schemeClr val="tx1"/>
                    </a:gs>
                    <a:gs pos="30000">
                      <a:schemeClr val="tx1"/>
                    </a:gs>
                  </a:gsLst>
                  <a:lin ang="5400000" scaled="0"/>
                </a:gradFill>
                <a:latin typeface="+mj-lt"/>
              </a:rPr>
              <a:t>Primary </a:t>
            </a:r>
          </a:p>
          <a:p>
            <a:r>
              <a:rPr lang="en-US" sz="140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Read </a:t>
            </a:r>
          </a:p>
          <a:p>
            <a:r>
              <a:rPr lang="en-US"/>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Query Store </a:t>
            </a:r>
          </a:p>
          <a:p>
            <a:r>
              <a:rPr lang="en-US"/>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DBM </a:t>
            </a:r>
          </a:p>
          <a:p>
            <a:r>
              <a:rPr lang="en-US"/>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a:t>Query Store </a:t>
            </a:r>
          </a:p>
          <a:p>
            <a:r>
              <a:rPr lang="en-US"/>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a:latin typeface="Segoe UI Semibold"/>
                <a:cs typeface="Segoe UI Semibold"/>
              </a:rPr>
              <a:t>*Currently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a:solidFill>
                  <a:schemeClr val="accent1"/>
                </a:solidFill>
              </a:rPr>
              <a:t>Introducing </a:t>
            </a:r>
            <a:br>
              <a:rPr lang="en-US">
                <a:solidFill>
                  <a:schemeClr val="accent1"/>
                </a:solidFill>
              </a:rPr>
            </a:br>
            <a:r>
              <a:rPr lang="en-US">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a:solidFill>
                  <a:srgbClr val="262626"/>
                </a:solidFill>
                <a:latin typeface="Segoe UI"/>
              </a:rPr>
              <a:t>Persist compile steps for forced plans</a:t>
            </a:r>
          </a:p>
          <a:p>
            <a:pPr marL="215900" indent="-215900" defTabSz="914192">
              <a:spcAft>
                <a:spcPts val="200"/>
              </a:spcAft>
              <a:buBlip>
                <a:blip r:embed="rId3"/>
              </a:buBlip>
              <a:defRPr/>
            </a:pPr>
            <a:r>
              <a:rPr lang="en-US" sz="120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Smooth out oscillation with percentile-based calculation</a:t>
            </a:r>
            <a:br>
              <a:rPr kumimoji="0" lang="en-US" sz="1200" b="0" i="0" u="none" strike="noStrike" kern="1200" cap="none" spc="0" normalizeH="0" baseline="0" noProof="0">
                <a:ln>
                  <a:noFill/>
                </a:ln>
                <a:solidFill>
                  <a:srgbClr val="262626"/>
                </a:solidFill>
                <a:effectLst/>
                <a:uLnTx/>
                <a:uFillTx/>
                <a:latin typeface="Segoe UI"/>
                <a:ea typeface="+mn-ea"/>
                <a:cs typeface="+mn-cs"/>
              </a:rPr>
            </a:br>
            <a:endParaRPr kumimoji="0" lang="en-US" sz="1200" b="0" i="0" u="none" strike="noStrike" kern="1200" cap="none" spc="0" normalizeH="0" baseline="0" noProof="0">
              <a:ln>
                <a:noFill/>
              </a:ln>
              <a:solidFill>
                <a:srgbClr val="262626"/>
              </a:solidFill>
              <a:effectLst/>
              <a:uLnTx/>
              <a:uFillTx/>
              <a:latin typeface="Segoe UI"/>
              <a:ea typeface="+mn-ea"/>
              <a:cs typeface="+mn-cs"/>
            </a:endParaRPr>
          </a:p>
          <a:p>
            <a:pPr defTabSz="914192">
              <a:spcAft>
                <a:spcPts val="200"/>
              </a:spcAft>
              <a:defRPr/>
            </a:pPr>
            <a:r>
              <a:rPr lang="en-US" sz="1400" b="1">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a:t>Memory</a:t>
            </a:r>
            <a:br>
              <a:rPr lang="en-US" sz="4000" b="1"/>
            </a:br>
            <a:r>
              <a:rPr lang="en-US" sz="4000" b="1"/>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a:t>SQL Server 2017 and</a:t>
            </a:r>
            <a:br>
              <a:rPr lang="en-US" sz="4000" b="1" kern="1200"/>
            </a:br>
            <a:r>
              <a:rPr lang="en-US" sz="4000" b="1" kern="1200"/>
              <a:t>2019</a:t>
            </a:r>
            <a:endParaRPr lang="en-US" sz="4000" kern="120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a:latin typeface="+mj-lt"/>
              </a:rPr>
              <a:t>Memory allocated at start of query execution</a:t>
            </a:r>
            <a:br>
              <a:rPr lang="en-US" sz="1400" kern="1200">
                <a:latin typeface="+mj-lt"/>
              </a:rPr>
            </a:br>
            <a:r>
              <a:rPr lang="en-US" sz="1400" kern="1200">
                <a:latin typeface="+mj-lt"/>
              </a:rPr>
              <a:t>for operators like hashes and sorts</a:t>
            </a:r>
          </a:p>
          <a:p>
            <a:pPr marL="0" lvl="1" algn="l" defTabSz="666750">
              <a:spcBef>
                <a:spcPct val="0"/>
              </a:spcBef>
              <a:spcAft>
                <a:spcPts val="1200"/>
              </a:spcAft>
            </a:pPr>
            <a:r>
              <a:rPr lang="en-US" sz="1400" kern="1200">
                <a:latin typeface="+mj-lt"/>
              </a:rPr>
              <a:t>Estimates could cause memory grant to be wrong</a:t>
            </a:r>
          </a:p>
          <a:p>
            <a:pPr marL="0" lvl="1" algn="l" defTabSz="666750">
              <a:spcBef>
                <a:spcPct val="0"/>
              </a:spcBef>
              <a:spcAft>
                <a:spcPts val="1200"/>
              </a:spcAft>
            </a:pPr>
            <a:r>
              <a:rPr lang="en-US" sz="1400" kern="1200">
                <a:latin typeface="+mj-lt"/>
              </a:rPr>
              <a:t>Too small = tempdb spill</a:t>
            </a:r>
          </a:p>
          <a:p>
            <a:pPr marL="0" lvl="1" algn="l" defTabSz="666750">
              <a:spcBef>
                <a:spcPct val="0"/>
              </a:spcBef>
              <a:spcAft>
                <a:spcPts val="1200"/>
              </a:spcAft>
            </a:pPr>
            <a:r>
              <a:rPr lang="en-US" sz="1400" kern="1200">
                <a:latin typeface="+mj-lt"/>
              </a:rPr>
              <a:t>Too big = RESOURCE_SEMAPHORE waits</a:t>
            </a:r>
          </a:p>
          <a:p>
            <a:pPr marL="0" lvl="1" algn="l" defTabSz="666750">
              <a:spcBef>
                <a:spcPct val="0"/>
              </a:spcBef>
              <a:spcAft>
                <a:spcPts val="1200"/>
              </a:spcAft>
            </a:pPr>
            <a:r>
              <a:rPr lang="en-US" sz="1400" kern="120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a:latin typeface="+mj-lt"/>
              </a:rPr>
              <a:t>First batch mode only and then row store</a:t>
            </a:r>
          </a:p>
          <a:p>
            <a:pPr marL="0" lvl="1" defTabSz="666750">
              <a:spcBef>
                <a:spcPct val="0"/>
              </a:spcBef>
              <a:spcAft>
                <a:spcPts val="1200"/>
              </a:spcAft>
            </a:pPr>
            <a:r>
              <a:rPr lang="en-US" sz="1400">
                <a:latin typeface="+mj-lt"/>
              </a:rPr>
              <a:t>Observe actual grant after execution</a:t>
            </a:r>
          </a:p>
          <a:p>
            <a:pPr marL="0" lvl="1" defTabSz="666750">
              <a:spcBef>
                <a:spcPct val="0"/>
              </a:spcBef>
              <a:spcAft>
                <a:spcPts val="1200"/>
              </a:spcAft>
            </a:pPr>
            <a:r>
              <a:rPr lang="en-US" sz="140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a:solidFill>
                  <a:srgbClr val="262626"/>
                </a:solidFill>
                <a:latin typeface="Segoe UI"/>
              </a:rPr>
              <a:t>Feedback loop for DOP for a specific query</a:t>
            </a:r>
          </a:p>
          <a:p>
            <a:pPr marL="212725" indent="-212725" defTabSz="914192">
              <a:spcAft>
                <a:spcPts val="200"/>
              </a:spcAft>
              <a:buBlip>
                <a:blip r:embed="rId3"/>
              </a:buBlip>
              <a:defRPr/>
            </a:pPr>
            <a:r>
              <a:rPr lang="en-US" sz="120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a:solidFill>
                  <a:srgbClr val="262626"/>
                </a:solidFill>
                <a:latin typeface="Segoe UI"/>
              </a:rPr>
              <a:t>Feedback loop for CE model choices </a:t>
            </a:r>
            <a:br>
              <a:rPr lang="en-US" sz="1200">
                <a:solidFill>
                  <a:srgbClr val="262626"/>
                </a:solidFill>
                <a:latin typeface="Segoe UI"/>
              </a:rPr>
            </a:br>
            <a:r>
              <a:rPr lang="en-US" sz="1200">
                <a:solidFill>
                  <a:srgbClr val="262626"/>
                </a:solidFill>
                <a:latin typeface="Segoe UI"/>
              </a:rPr>
              <a:t>and query execution </a:t>
            </a:r>
          </a:p>
          <a:p>
            <a:pPr marL="212725" indent="-212725" defTabSz="914192">
              <a:spcAft>
                <a:spcPts val="200"/>
              </a:spcAft>
              <a:buBlip>
                <a:blip r:embed="rId3"/>
              </a:buBlip>
              <a:defRPr/>
            </a:pPr>
            <a:r>
              <a:rPr lang="en-US" sz="120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a:solidFill>
                  <a:srgbClr val="262626"/>
                </a:solidFill>
                <a:latin typeface="Segoe UI"/>
              </a:rPr>
              <a:t>Smooth out oscillation with percentile-based calculation</a:t>
            </a:r>
            <a:br>
              <a:rPr lang="en-US" sz="1200">
                <a:solidFill>
                  <a:srgbClr val="262626"/>
                </a:solidFill>
                <a:latin typeface="Segoe UI"/>
              </a:rPr>
            </a:br>
            <a:endParaRPr lang="en-US" sz="1200">
              <a:solidFill>
                <a:srgbClr val="262626"/>
              </a:solidFill>
              <a:latin typeface="Segoe UI"/>
            </a:endParaRPr>
          </a:p>
          <a:p>
            <a:pPr defTabSz="914192">
              <a:spcAft>
                <a:spcPts val="200"/>
              </a:spcAft>
              <a:defRPr/>
            </a:pPr>
            <a:r>
              <a:rPr lang="en-US" sz="1400" b="1">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a:latin typeface="Segoe UI Semibold"/>
                <a:cs typeface="Segoe UI Semibold"/>
              </a:rPr>
              <a:t>We have buckets to represent </a:t>
            </a:r>
            <a:r>
              <a:rPr lang="en-US" sz="1600" b="1" i="1">
                <a:latin typeface="Segoe UI Semibold"/>
                <a:cs typeface="Segoe UI Semibold"/>
              </a:rPr>
              <a:t>ranges</a:t>
            </a:r>
            <a:r>
              <a:rPr lang="en-US" sz="1600" b="1">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a:latin typeface="Segoe UI Semibold"/>
                <a:cs typeface="Segoe UI Semibold"/>
              </a:rPr>
              <a:t>Variants have different query text but same </a:t>
            </a:r>
            <a:r>
              <a:rPr lang="en-US" sz="1600" b="1">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Query variant</a:t>
            </a:r>
            <a:br>
              <a:rPr lang="en-US" sz="1400">
                <a:solidFill>
                  <a:schemeClr val="tx1"/>
                </a:solidFill>
                <a:latin typeface="+mj-lt"/>
                <a:ea typeface="Segoe UI" pitchFamily="34" charset="0"/>
                <a:cs typeface="Segoe UI" pitchFamily="34" charset="0"/>
              </a:rPr>
            </a:br>
            <a:r>
              <a:rPr lang="en-US" sz="140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Query variant</a:t>
            </a:r>
            <a:br>
              <a:rPr lang="en-US" sz="1400">
                <a:solidFill>
                  <a:schemeClr val="tx1"/>
                </a:solidFill>
                <a:latin typeface="+mj-lt"/>
                <a:ea typeface="Segoe UI" pitchFamily="34" charset="0"/>
                <a:cs typeface="Segoe UI" pitchFamily="34" charset="0"/>
              </a:rPr>
            </a:br>
            <a:r>
              <a:rPr lang="en-US" sz="140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Query variant</a:t>
            </a:r>
            <a:br>
              <a:rPr lang="en-US" sz="1400">
                <a:solidFill>
                  <a:schemeClr val="tx1"/>
                </a:solidFill>
                <a:latin typeface="+mj-lt"/>
                <a:ea typeface="Segoe UI" pitchFamily="34" charset="0"/>
                <a:cs typeface="Segoe UI" pitchFamily="34" charset="0"/>
              </a:rPr>
            </a:br>
            <a:r>
              <a:rPr lang="en-US" sz="140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Conservative ratio uses for min/max cardinality</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You could get a plan not optimal for all parameter values </a:t>
            </a:r>
            <a:r>
              <a:rPr lang="en-US" sz="2400" b="1" i="1">
                <a:solidFill>
                  <a:schemeClr val="accent1"/>
                </a:solidFill>
                <a:latin typeface="Segoe UI Semibold"/>
                <a:cs typeface="Segoe UI Semibold"/>
              </a:rPr>
              <a:t>within</a:t>
            </a:r>
            <a:r>
              <a:rPr lang="en-US" sz="2400" b="1">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t>Legacy CE Model &lt; dbcompat 120</a:t>
            </a:r>
          </a:p>
          <a:p>
            <a:pPr marL="177800" lvl="1" indent="-177800">
              <a:spcAft>
                <a:spcPts val="600"/>
              </a:spcAft>
              <a:buFont typeface="Arial" panose="020B0604020202020204" pitchFamily="34" charset="0"/>
              <a:buChar char="•"/>
            </a:pPr>
            <a:r>
              <a:rPr lang="en-US" sz="140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a:t>Uh…this didn’t quite work out like we thought</a:t>
            </a:r>
          </a:p>
          <a:p>
            <a:pPr marL="177800" lvl="1" indent="-177800">
              <a:spcAft>
                <a:spcPts val="600"/>
              </a:spcAft>
              <a:buFont typeface="Arial" panose="020B0604020202020204" pitchFamily="34" charset="0"/>
              <a:buChar char="•"/>
            </a:pPr>
            <a:r>
              <a:rPr lang="en-US" sz="140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Don’t change dbcompat (ouch)</a:t>
            </a:r>
          </a:p>
          <a:p>
            <a:pPr marL="177800" lvl="1" indent="-177800">
              <a:spcAft>
                <a:spcPts val="600"/>
              </a:spcAft>
              <a:buFont typeface="Arial" panose="020B0604020202020204" pitchFamily="34" charset="0"/>
              <a:buChar char="•"/>
            </a:pPr>
            <a:r>
              <a:rPr lang="en-US" sz="1400">
                <a:solidFill>
                  <a:schemeClr val="tx1"/>
                </a:solidFill>
              </a:rPr>
              <a:t>Trace flags</a:t>
            </a:r>
          </a:p>
          <a:p>
            <a:pPr marL="177800" lvl="1" indent="-177800">
              <a:spcAft>
                <a:spcPts val="600"/>
              </a:spcAft>
              <a:buFont typeface="Arial" panose="020B0604020202020204" pitchFamily="34" charset="0"/>
              <a:buChar char="•"/>
            </a:pPr>
            <a:r>
              <a:rPr lang="en-US" sz="140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a:latin typeface="+mn-lt"/>
              </a:rPr>
              <a:t>Legacy model</a:t>
            </a:r>
          </a:p>
          <a:p>
            <a:r>
              <a:rPr lang="en-US" sz="180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a:t>New model</a:t>
            </a:r>
          </a:p>
          <a:p>
            <a:r>
              <a:rPr lang="en-US"/>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a:solidFill>
                  <a:schemeClr val="accent1"/>
                </a:solidFill>
                <a:latin typeface="Segoe UI Semibold"/>
              </a:rPr>
              <a:t>SQL Server 2016</a:t>
            </a:r>
          </a:p>
          <a:p>
            <a:pPr marL="0" lvl="1" algn="ctr" defTabSz="800100">
              <a:spcBef>
                <a:spcPct val="0"/>
              </a:spcBef>
              <a:spcAft>
                <a:spcPts val="1200"/>
              </a:spcAft>
            </a:pPr>
            <a:r>
              <a:rPr lang="en-US">
                <a:solidFill>
                  <a:prstClr val="black"/>
                </a:solidFill>
              </a:rPr>
              <a:t>Query Store</a:t>
            </a:r>
          </a:p>
          <a:p>
            <a:pPr marL="0" lvl="1" algn="ctr" defTabSz="800100">
              <a:spcBef>
                <a:spcPct val="0"/>
              </a:spcBef>
              <a:spcAft>
                <a:spcPts val="1200"/>
              </a:spcAft>
            </a:pPr>
            <a:r>
              <a:rPr lang="en-US">
                <a:solidFill>
                  <a:prstClr val="black"/>
                </a:solidFill>
              </a:rPr>
              <a:t>Polybase</a:t>
            </a:r>
          </a:p>
          <a:p>
            <a:pPr marL="0" lvl="1" algn="ctr" defTabSz="800100">
              <a:spcBef>
                <a:spcPct val="0"/>
              </a:spcBef>
              <a:spcAft>
                <a:spcPts val="1200"/>
              </a:spcAft>
            </a:pPr>
            <a:r>
              <a:rPr lang="en-US">
                <a:solidFill>
                  <a:prstClr val="black"/>
                </a:solidFill>
              </a:rPr>
              <a:t>Always encrypted</a:t>
            </a:r>
          </a:p>
          <a:p>
            <a:pPr marL="0" lvl="1" algn="ctr" defTabSz="800100">
              <a:spcBef>
                <a:spcPct val="0"/>
              </a:spcBef>
              <a:spcAft>
                <a:spcPts val="1200"/>
              </a:spcAft>
            </a:pPr>
            <a:r>
              <a:rPr lang="en-US">
                <a:solidFill>
                  <a:prstClr val="black"/>
                </a:solidFill>
              </a:rPr>
              <a:t>Row level security</a:t>
            </a:r>
          </a:p>
          <a:p>
            <a:pPr marL="0" lvl="1" algn="ctr" defTabSz="800100">
              <a:spcBef>
                <a:spcPct val="0"/>
              </a:spcBef>
              <a:spcAft>
                <a:spcPts val="1200"/>
              </a:spcAft>
            </a:pPr>
            <a:r>
              <a:rPr lang="en-US">
                <a:solidFill>
                  <a:prstClr val="black"/>
                </a:solidFill>
              </a:rPr>
              <a:t>It just runs faster</a:t>
            </a:r>
          </a:p>
          <a:p>
            <a:pPr marL="0" lvl="1" algn="ctr" defTabSz="800100">
              <a:spcBef>
                <a:spcPct val="0"/>
              </a:spcBef>
              <a:spcAft>
                <a:spcPts val="1200"/>
              </a:spcAft>
            </a:pPr>
            <a:r>
              <a:rPr lang="en-US">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a:solidFill>
                  <a:schemeClr val="accent1"/>
                </a:solidFill>
                <a:latin typeface="Segoe UI Semibold"/>
              </a:rPr>
              <a:t>SQL Server 2017</a:t>
            </a:r>
          </a:p>
          <a:p>
            <a:pPr marL="0" lvl="1" algn="ctr" defTabSz="800100">
              <a:spcBef>
                <a:spcPct val="0"/>
              </a:spcBef>
              <a:spcAft>
                <a:spcPts val="1200"/>
              </a:spcAft>
            </a:pPr>
            <a:r>
              <a:rPr lang="en-US">
                <a:solidFill>
                  <a:prstClr val="black"/>
                </a:solidFill>
              </a:rPr>
              <a:t>SQL Server on Linux</a:t>
            </a:r>
          </a:p>
          <a:p>
            <a:pPr marL="0" lvl="1" algn="ctr" defTabSz="800100">
              <a:spcBef>
                <a:spcPct val="0"/>
              </a:spcBef>
              <a:spcAft>
                <a:spcPts val="1200"/>
              </a:spcAft>
            </a:pPr>
            <a:r>
              <a:rPr lang="en-US">
                <a:solidFill>
                  <a:prstClr val="black"/>
                </a:solidFill>
              </a:rPr>
              <a:t>Containers</a:t>
            </a:r>
          </a:p>
          <a:p>
            <a:pPr marL="0" lvl="1" algn="ctr" defTabSz="800100">
              <a:spcBef>
                <a:spcPct val="0"/>
              </a:spcBef>
              <a:spcAft>
                <a:spcPts val="1200"/>
              </a:spcAft>
            </a:pPr>
            <a:r>
              <a:rPr lang="en-US">
                <a:solidFill>
                  <a:prstClr val="black"/>
                </a:solidFill>
              </a:rPr>
              <a:t>Adaptive query processing</a:t>
            </a:r>
          </a:p>
          <a:p>
            <a:pPr marL="0" lvl="1" algn="ctr" defTabSz="800100">
              <a:spcBef>
                <a:spcPct val="0"/>
              </a:spcBef>
              <a:spcAft>
                <a:spcPts val="1200"/>
              </a:spcAft>
            </a:pPr>
            <a:r>
              <a:rPr lang="en-US">
                <a:solidFill>
                  <a:prstClr val="black"/>
                </a:solidFill>
              </a:rPr>
              <a:t>Automatic Tuning</a:t>
            </a:r>
          </a:p>
          <a:p>
            <a:pPr marL="0" lvl="1" algn="ctr" defTabSz="800100">
              <a:spcBef>
                <a:spcPct val="0"/>
              </a:spcBef>
              <a:spcAft>
                <a:spcPts val="1200"/>
              </a:spcAft>
            </a:pPr>
            <a:r>
              <a:rPr lang="en-US">
                <a:solidFill>
                  <a:prstClr val="black"/>
                </a:solidFill>
              </a:rPr>
              <a:t>Graph database</a:t>
            </a:r>
          </a:p>
          <a:p>
            <a:pPr marL="0" lvl="1" algn="ctr" defTabSz="800100">
              <a:spcBef>
                <a:spcPct val="0"/>
              </a:spcBef>
              <a:spcAft>
                <a:spcPts val="1200"/>
              </a:spcAft>
            </a:pPr>
            <a:r>
              <a:rPr lang="en-US">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a:solidFill>
                  <a:schemeClr val="accent1"/>
                </a:solidFill>
                <a:latin typeface="Segoe UI Semibold"/>
              </a:rPr>
              <a:t>SQL Server 2019</a:t>
            </a:r>
          </a:p>
          <a:p>
            <a:pPr marL="0" lvl="1" algn="ctr" defTabSz="800100">
              <a:spcBef>
                <a:spcPct val="0"/>
              </a:spcBef>
              <a:spcAft>
                <a:spcPts val="1200"/>
              </a:spcAft>
            </a:pPr>
            <a:r>
              <a:rPr lang="en-US">
                <a:solidFill>
                  <a:prstClr val="black"/>
                </a:solidFill>
              </a:rPr>
              <a:t>Data virtualization</a:t>
            </a:r>
          </a:p>
          <a:p>
            <a:pPr marL="0" lvl="1" algn="ctr" defTabSz="800100">
              <a:spcBef>
                <a:spcPct val="0"/>
              </a:spcBef>
              <a:spcAft>
                <a:spcPts val="1200"/>
              </a:spcAft>
            </a:pPr>
            <a:r>
              <a:rPr lang="en-US">
                <a:solidFill>
                  <a:prstClr val="black"/>
                </a:solidFill>
              </a:rPr>
              <a:t>Intelligent query processing</a:t>
            </a:r>
          </a:p>
          <a:p>
            <a:pPr marL="0" lvl="1" algn="ctr" defTabSz="800100">
              <a:spcBef>
                <a:spcPct val="0"/>
              </a:spcBef>
              <a:spcAft>
                <a:spcPts val="1200"/>
              </a:spcAft>
            </a:pPr>
            <a:r>
              <a:rPr lang="en-US">
                <a:solidFill>
                  <a:prstClr val="black"/>
                </a:solidFill>
              </a:rPr>
              <a:t>Accelerated database recovery</a:t>
            </a:r>
          </a:p>
          <a:p>
            <a:pPr marL="0" lvl="1" algn="ctr" defTabSz="800100">
              <a:spcBef>
                <a:spcPct val="0"/>
              </a:spcBef>
              <a:spcAft>
                <a:spcPts val="1200"/>
              </a:spcAft>
            </a:pPr>
            <a:r>
              <a:rPr lang="en-US">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latin typeface="+mj-lt"/>
              </a:rPr>
              <a:t>Analyze = Optimizer looks for </a:t>
            </a:r>
            <a:r>
              <a:rPr lang="en-US" sz="1400" i="1" kern="1200">
                <a:latin typeface="+mj-lt"/>
              </a:rPr>
              <a:t>repetitive</a:t>
            </a:r>
            <a:r>
              <a:rPr lang="en-US" sz="1400" kern="120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solidFill>
                  <a:schemeClr val="tx1"/>
                </a:solidFill>
                <a:latin typeface="+mj-lt"/>
              </a:rPr>
              <a:t>We don’t enable if you have forced a plan or use hints</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a:latin typeface="+mj-lt"/>
              </a:rPr>
              <a:t>Parallel efficiency</a:t>
            </a:r>
          </a:p>
          <a:p>
            <a:pPr lvl="0"/>
            <a:r>
              <a:rPr lang="en-US" sz="180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a:gradFill>
                  <a:gsLst>
                    <a:gs pos="2917">
                      <a:schemeClr val="tx1"/>
                    </a:gs>
                    <a:gs pos="30000">
                      <a:schemeClr val="tx1"/>
                    </a:gs>
                  </a:gsLst>
                  <a:lin ang="5400000" scaled="0"/>
                </a:gradFill>
              </a:rPr>
              <a:t>feedback</a:t>
            </a:r>
            <a:endParaRPr lang="en-US"/>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a:solidFill>
                  <a:schemeClr val="accent1"/>
                </a:solidFill>
                <a:latin typeface="+mj-lt"/>
              </a:rPr>
              <a:t>Start from MAXDOP precedence setting and lower</a:t>
            </a:r>
          </a:p>
          <a:p>
            <a:pPr marL="457200" indent="-457200">
              <a:spcAft>
                <a:spcPts val="1800"/>
              </a:spcAft>
              <a:buFont typeface="Wingdings" panose="05000000000000000000" pitchFamily="2" charset="2"/>
              <a:buChar char="Ø"/>
            </a:pPr>
            <a:r>
              <a:rPr lang="en-US">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Exercises</a:t>
            </a:r>
          </a:p>
        </p:txBody>
      </p:sp>
      <p:sp>
        <p:nvSpPr>
          <p:cNvPr id="5" name="Text Placeholder 4">
            <a:extLst>
              <a:ext uri="{FF2B5EF4-FFF2-40B4-BE49-F238E27FC236}">
                <a16:creationId xmlns:a16="http://schemas.microsoft.com/office/drawing/2014/main" id="{CFC92B46-68DE-CD9C-540C-27CFB0314A82}"/>
              </a:ext>
            </a:extLst>
          </p:cNvPr>
          <p:cNvSpPr>
            <a:spLocks noGrp="1"/>
          </p:cNvSpPr>
          <p:nvPr>
            <p:ph type="body" sz="quarter" idx="12"/>
          </p:nvPr>
        </p:nvSpPr>
        <p:spPr>
          <a:xfrm>
            <a:off x="585216" y="3977319"/>
            <a:ext cx="9144000" cy="1354217"/>
          </a:xfrm>
        </p:spPr>
        <p:txBody>
          <a:bodyPr/>
          <a:lstStyle/>
          <a:p>
            <a:r>
              <a:rPr lang="en-US">
                <a:latin typeface="+mj-lt"/>
              </a:rPr>
              <a:t>Exercise 3.1</a:t>
            </a:r>
            <a:r>
              <a:rPr lang="en-US"/>
              <a:t>—Parameter Sensitive Plan (PSP) optimization</a:t>
            </a:r>
            <a:br>
              <a:rPr lang="en-US"/>
            </a:br>
            <a:br>
              <a:rPr lang="en-US"/>
            </a:br>
            <a:r>
              <a:rPr lang="en-US">
                <a:solidFill>
                  <a:schemeClr val="accent1">
                    <a:lumMod val="40000"/>
                    <a:lumOff val="60000"/>
                  </a:schemeClr>
                </a:solidFill>
                <a:latin typeface="+mj-lt"/>
              </a:rPr>
              <a:t>Bonus: Exercise 3.0</a:t>
            </a:r>
            <a:r>
              <a:rPr lang="en-US">
                <a:solidFill>
                  <a:schemeClr val="accent1">
                    <a:lumMod val="40000"/>
                    <a:lumOff val="60000"/>
                  </a:schemeClr>
                </a:solidFill>
              </a:rPr>
              <a:t>—Persisted Memory Grant Feedback</a:t>
            </a:r>
            <a:br>
              <a:rPr lang="en-US">
                <a:solidFill>
                  <a:schemeClr val="accent1">
                    <a:lumMod val="40000"/>
                    <a:lumOff val="60000"/>
                  </a:schemeClr>
                </a:solidFill>
              </a:rPr>
            </a:br>
            <a:r>
              <a:rPr lang="en-US">
                <a:solidFill>
                  <a:schemeClr val="accent1">
                    <a:lumMod val="40000"/>
                    <a:lumOff val="60000"/>
                  </a:schemeClr>
                </a:solidFill>
                <a:latin typeface="+mj-lt"/>
              </a:rPr>
              <a:t>Advanced: Exercise 3.2</a:t>
            </a:r>
            <a:r>
              <a:rPr lang="en-US">
                <a:solidFill>
                  <a:schemeClr val="accent1">
                    <a:lumMod val="40000"/>
                    <a:lumOff val="60000"/>
                  </a:schemeClr>
                </a:solidFill>
              </a:rPr>
              <a:t>—DOP feedback</a:t>
            </a:r>
          </a:p>
        </p:txBody>
      </p:sp>
    </p:spTree>
    <p:extLst>
      <p:ext uri="{BB962C8B-B14F-4D97-AF65-F5344CB8AC3E}">
        <p14:creationId xmlns:p14="http://schemas.microsoft.com/office/powerpoint/2010/main" val="278135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Create a new database with SSMS</a:t>
            </a:r>
            <a:br>
              <a:rPr lang="en-US" sz="1800">
                <a:solidFill>
                  <a:srgbClr val="000000"/>
                </a:solidFill>
              </a:rPr>
            </a:br>
            <a:r>
              <a:rPr lang="en-US" sz="1800">
                <a:solidFill>
                  <a:srgbClr val="000000"/>
                </a:solidFill>
              </a:rPr>
              <a:t>in SQL Server 2022</a:t>
            </a:r>
          </a:p>
          <a:p>
            <a:pPr marL="457200" lvl="0" indent="-457200">
              <a:spcAft>
                <a:spcPts val="24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Use CREATE DATABASE in SQL Server 2022</a:t>
            </a:r>
            <a:endParaRPr kumimoji="0" lang="en-US" sz="1800" b="0" i="0" u="none" strike="noStrike" kern="1200" cap="none" spc="0" normalizeH="0" baseline="0" noProof="0">
              <a:ln>
                <a:noFill/>
              </a:ln>
              <a:solidFill>
                <a:srgbClr val="000000"/>
              </a:solidFill>
              <a:effectLst/>
              <a:uLnTx/>
              <a:uFillTx/>
              <a:latin typeface="Segoe UI"/>
            </a:endParaRPr>
          </a:p>
          <a:p>
            <a:pPr marL="457200" lvl="0" indent="-457200">
              <a:spcAft>
                <a:spcPts val="24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Restore a database backup</a:t>
            </a:r>
            <a:br>
              <a:rPr lang="en-US" sz="1800">
                <a:solidFill>
                  <a:srgbClr val="000000"/>
                </a:solidFill>
              </a:rPr>
            </a:br>
            <a:r>
              <a:rPr lang="en-US" sz="1800">
                <a:solidFill>
                  <a:srgbClr val="000000"/>
                </a:solidFill>
              </a:rPr>
              <a:t>from SQL Server 2019</a:t>
            </a:r>
            <a:endParaRPr kumimoji="0" lang="en-US" sz="1800" b="0" i="0" u="none" strike="noStrike" kern="1200" cap="none" spc="0" normalizeH="0" baseline="0" noProof="0">
              <a:ln>
                <a:noFill/>
              </a:ln>
              <a:solidFill>
                <a:srgbClr val="000000"/>
              </a:solidFill>
              <a:effectLst/>
              <a:uLnTx/>
              <a:uFillTx/>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latin typeface="Segoe UI"/>
              </a:rPr>
              <a:t>A</a:t>
            </a:r>
            <a:r>
              <a:rPr kumimoji="0" lang="en-US" sz="1800" b="0" i="0" u="none" strike="noStrike" kern="1200" cap="none" spc="0" normalizeH="0" baseline="0" noProof="0">
                <a:ln>
                  <a:noFill/>
                </a:ln>
                <a:solidFill>
                  <a:srgbClr val="000000"/>
                </a:solidFill>
                <a:effectLst/>
                <a:uLnTx/>
                <a:uFillTx/>
                <a:latin typeface="Segoe UI"/>
              </a:rPr>
              <a:t> and B</a:t>
            </a:r>
          </a:p>
          <a:p>
            <a:pPr marL="457200" lvl="0" indent="-457200">
              <a:spcAft>
                <a:spcPts val="24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Restore a version compatible backup from Azure SQL Managed Instance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Data is skewed and you use ad-hoc queries with your application</a:t>
            </a:r>
          </a:p>
          <a:p>
            <a:pPr lvl="0">
              <a:spcAft>
                <a:spcPts val="2400"/>
              </a:spcAft>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Scenarios where more than one plan in cache would help with stored procedure performance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lvl="0">
              <a:spcAft>
                <a:spcPts val="2400"/>
              </a:spcAft>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Stored procedure performance using parameters in filters with &gt;= operators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kumimoji="0" lang="en-US" sz="1800" b="0" i="0" u="none" strike="noStrike" kern="1200" cap="none" spc="0" normalizeH="0" baseline="0" noProof="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6891334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a:solidFill>
                  <a:srgbClr val="000000"/>
                </a:solidFill>
              </a:rPr>
              <a:t>Applies a query hint </a:t>
            </a:r>
            <a:r>
              <a:rPr lang="en-US" sz="1600" dirty="0">
                <a:solidFill>
                  <a:srgbClr val="000000"/>
                </a:solidFill>
              </a:rPr>
              <a:t>in plan cache</a:t>
            </a:r>
            <a:r>
              <a:rPr kumimoji="0" lang="en-US" sz="1600" b="1" i="0" u="none" strike="noStrike" kern="1200" cap="none" spc="0" normalizeH="0" baseline="0" noProof="0" dirty="0">
                <a:ln>
                  <a:noFill/>
                </a:ln>
                <a:solidFill>
                  <a:srgbClr val="000000"/>
                </a:solidFill>
                <a:effectLst/>
                <a:uLnTx/>
                <a:uFillTx/>
                <a:latin typeface="Segoe UI"/>
              </a:rPr>
              <a:t>​</a:t>
            </a:r>
            <a:endParaRPr kumimoji="0" lang="en-US" sz="16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Disables the legacy cardinality estimation model</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Triggers a recompile to see if the query gets a different plan</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Dynamically change between legacy</a:t>
            </a:r>
            <a:br>
              <a:rPr lang="en-US" sz="1600" dirty="0">
                <a:solidFill>
                  <a:srgbClr val="000000"/>
                </a:solidFill>
              </a:rPr>
            </a:br>
            <a:r>
              <a:rPr lang="en-US" sz="1600" dirty="0">
                <a:solidFill>
                  <a:srgbClr val="000000"/>
                </a:solidFill>
              </a:rPr>
              <a:t>and new CE model</a:t>
            </a:r>
          </a:p>
          <a:p>
            <a:pPr marL="457200" indent="-457200">
              <a:spcAft>
                <a:spcPts val="2400"/>
              </a:spcAft>
              <a:buFontTx/>
              <a:buAutoNum type="alphaUcPeriod"/>
              <a:defRPr/>
            </a:pPr>
            <a:r>
              <a:rPr lang="en-US" sz="1600" b="1" dirty="0">
                <a:solidFill>
                  <a:srgbClr val="000000"/>
                </a:solidFill>
              </a:rPr>
              <a:t>​</a:t>
            </a:r>
            <a:r>
              <a:rPr lang="en-US" sz="1600" dirty="0">
                <a:solidFill>
                  <a:srgbClr val="000000"/>
                </a:solidFill>
              </a:rPr>
              <a:t>Persist a query store hint for queries that improve in performance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600" b="1" i="0" u="none" strike="noStrike" kern="1200" cap="none" spc="0" normalizeH="0" baseline="0" noProof="0">
                <a:ln>
                  <a:noFill/>
                </a:ln>
                <a:solidFill>
                  <a:srgbClr val="000000"/>
                </a:solidFill>
                <a:effectLst/>
                <a:uLnTx/>
                <a:uFillTx/>
                <a:latin typeface="Segoe UI"/>
              </a:rPr>
              <a:t>​</a:t>
            </a:r>
            <a:r>
              <a:rPr lang="en-US" sz="1600" b="0">
                <a:solidFill>
                  <a:srgbClr val="000000"/>
                </a:solidFill>
              </a:rPr>
              <a:t>Dynamically calculating the best setting for sp_configure</a:t>
            </a:r>
          </a:p>
          <a:p>
            <a:pPr lvl="0">
              <a:spcAft>
                <a:spcPts val="2400"/>
              </a:spcAft>
            </a:pPr>
            <a:r>
              <a:rPr kumimoji="0" lang="en-US" sz="1600" b="1" i="0" u="none" strike="noStrike" kern="1200" cap="none" spc="0" normalizeH="0" baseline="0" noProof="0">
                <a:ln>
                  <a:noFill/>
                </a:ln>
                <a:solidFill>
                  <a:srgbClr val="000000"/>
                </a:solidFill>
                <a:effectLst/>
                <a:uLnTx/>
                <a:uFillTx/>
                <a:latin typeface="Segoe UI"/>
              </a:rPr>
              <a:t>​</a:t>
            </a:r>
            <a:r>
              <a:rPr lang="en-US" sz="1600" b="0">
                <a:solidFill>
                  <a:srgbClr val="000000"/>
                </a:solidFill>
              </a:rPr>
              <a:t>The lowest DOP setting for a query to achieve similar duration across executions while lowering CPU</a:t>
            </a:r>
          </a:p>
          <a:p>
            <a:pPr lvl="0">
              <a:spcAft>
                <a:spcPts val="2400"/>
              </a:spcAft>
            </a:pPr>
            <a:r>
              <a:rPr kumimoji="0" lang="en-US" sz="1600" b="1" i="0" u="none" strike="noStrike" kern="1200" cap="none" spc="0" normalizeH="0" baseline="0" noProof="0">
                <a:ln>
                  <a:noFill/>
                </a:ln>
                <a:solidFill>
                  <a:srgbClr val="000000"/>
                </a:solidFill>
                <a:effectLst/>
                <a:uLnTx/>
                <a:uFillTx/>
                <a:latin typeface="Segoe UI"/>
              </a:rPr>
              <a:t>​</a:t>
            </a:r>
            <a:r>
              <a:rPr lang="en-US" sz="1600" b="0">
                <a:solidFill>
                  <a:srgbClr val="000000"/>
                </a:solidFill>
              </a:rPr>
              <a:t>A MAXDOP setting for the database that lowers the overall CPU for the system</a:t>
            </a:r>
          </a:p>
          <a:p>
            <a:pPr lvl="0">
              <a:spcAft>
                <a:spcPts val="2400"/>
              </a:spcAft>
            </a:pPr>
            <a:r>
              <a:rPr kumimoji="0" lang="en-US" sz="1600" b="1" i="0" u="none" strike="noStrike" kern="1200" cap="none" spc="0" normalizeH="0" baseline="0" noProof="0">
                <a:ln>
                  <a:noFill/>
                </a:ln>
                <a:solidFill>
                  <a:srgbClr val="000000"/>
                </a:solidFill>
                <a:effectLst/>
                <a:uLnTx/>
                <a:uFillTx/>
                <a:latin typeface="Segoe UI"/>
              </a:rPr>
              <a:t>​</a:t>
            </a:r>
            <a:r>
              <a:rPr kumimoji="0" lang="en-US" sz="1600" b="0" i="0" u="none" strike="noStrike" kern="1200" cap="none" spc="0" normalizeH="0" baseline="0" noProof="0">
                <a:ln>
                  <a:noFill/>
                </a:ln>
                <a:solidFill>
                  <a:srgbClr val="000000"/>
                </a:solidFill>
                <a:effectLst/>
                <a:uLnTx/>
                <a:uFillTx/>
                <a:latin typeface="Segoe UI"/>
              </a:rPr>
              <a:t>B and C</a:t>
            </a:r>
          </a:p>
        </p:txBody>
      </p:sp>
    </p:spTree>
    <p:extLst>
      <p:ext uri="{BB962C8B-B14F-4D97-AF65-F5344CB8AC3E}">
        <p14:creationId xmlns:p14="http://schemas.microsoft.com/office/powerpoint/2010/main" val="23101353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a:t>The </a:t>
            </a:r>
            <a:r>
              <a:rPr lang="en-US" sz="2000" b="1"/>
              <a:t>new Query store</a:t>
            </a:r>
            <a:r>
              <a:rPr lang="en-US" sz="2000"/>
              <a:t> is on by default for new databases, provides hints, works with replicas, and is a store for new query intelligence</a:t>
            </a:r>
            <a:endParaRPr lang="en-US" sz="2000" b="1"/>
          </a:p>
          <a:p>
            <a:pPr lvl="0">
              <a:spcAft>
                <a:spcPts val="4200"/>
              </a:spcAft>
            </a:pPr>
            <a:r>
              <a:rPr lang="en-US" sz="2000"/>
              <a:t>Upgrade to SQL Server 2022 with </a:t>
            </a:r>
            <a:r>
              <a:rPr lang="en-US" sz="2000" b="1"/>
              <a:t>any dbcompat </a:t>
            </a:r>
            <a:r>
              <a:rPr lang="en-US" sz="2000"/>
              <a:t>and get approx. percentile and optimized plan forcing</a:t>
            </a:r>
          </a:p>
          <a:p>
            <a:pPr lvl="0">
              <a:spcAft>
                <a:spcPts val="4200"/>
              </a:spcAft>
            </a:pPr>
            <a:r>
              <a:rPr lang="en-US" sz="2000"/>
              <a:t>Upgrade and use dbcompat 140+ to enable </a:t>
            </a:r>
            <a:r>
              <a:rPr lang="en-US" sz="2000" b="1"/>
              <a:t>memory grant percentiles and feedback</a:t>
            </a:r>
            <a:endParaRPr lang="en-US" sz="2000"/>
          </a:p>
          <a:p>
            <a:pPr lvl="0">
              <a:spcAft>
                <a:spcPts val="4200"/>
              </a:spcAft>
            </a:pPr>
            <a:r>
              <a:rPr lang="en-US" sz="2000"/>
              <a:t>Upgrade and use </a:t>
            </a:r>
            <a:r>
              <a:rPr lang="en-US" sz="2000" b="1"/>
              <a:t>dbcompat 160</a:t>
            </a:r>
            <a:r>
              <a:rPr lang="en-US" sz="2000"/>
              <a:t> to light up parameter sensitive plan optimization, ce feedback, and dop feedback</a:t>
            </a:r>
          </a:p>
          <a:p>
            <a:pPr lvl="0">
              <a:spcAft>
                <a:spcPts val="4200"/>
              </a:spcAft>
            </a:pPr>
            <a:r>
              <a:rPr lang="en-US" sz="2000"/>
              <a:t>Don’t forget all the great innovations from </a:t>
            </a:r>
            <a:r>
              <a:rPr lang="en-US" sz="2000" b="1"/>
              <a:t>IQP Gen1 and 2 </a:t>
            </a:r>
            <a:r>
              <a:rPr lang="en-US" sz="200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a:gradFill>
                  <a:gsLst>
                    <a:gs pos="2917">
                      <a:prstClr val="white"/>
                    </a:gs>
                    <a:gs pos="30000">
                      <a:prstClr val="white"/>
                    </a:gs>
                  </a:gsLst>
                  <a:lin ang="5400000" scaled="0"/>
                </a:gradFill>
                <a:latin typeface="Segoe UI"/>
              </a:rPr>
              <a:t>Exercises</a:t>
            </a:r>
          </a:p>
          <a:p>
            <a:pPr marL="457200" indent="-457200">
              <a:spcAft>
                <a:spcPts val="600"/>
              </a:spcAft>
              <a:defRPr/>
            </a:pPr>
            <a:r>
              <a:rPr lang="en-US" sz="160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a:solidFill>
                  <a:srgbClr val="000000"/>
                </a:solidFill>
                <a:latin typeface="Segoe UI Semibold"/>
              </a:rPr>
              <a:t>Industry-proven database engine</a:t>
            </a:r>
            <a:br>
              <a:rPr lang="en-US"/>
            </a:br>
            <a:r>
              <a:rPr lang="en-US" sz="200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a:solidFill>
                  <a:srgbClr val="1A1A1A"/>
                </a:solidFill>
              </a:rPr>
              <a:t>“Hands-free” tempdb</a:t>
            </a:r>
            <a:endParaRPr kumimoji="0" lang="en-US" sz="1200" i="0" u="none" strike="noStrike" kern="1200" cap="none" spc="0" normalizeH="0" baseline="0" noProof="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a:ln>
                  <a:noFill/>
                </a:ln>
                <a:solidFill>
                  <a:srgbClr val="1A1A1A"/>
                </a:solidFill>
                <a:effectLst/>
                <a:uLnTx/>
                <a:uFillTx/>
                <a:ea typeface="+mn-ea"/>
                <a:cs typeface="+mn-cs"/>
              </a:rPr>
              <a:t>Intel QuickAssist</a:t>
            </a:r>
            <a:r>
              <a:rPr kumimoji="0" lang="en-US" sz="1200" i="0" u="none" strike="noStrike" kern="1200" cap="none" spc="0" normalizeH="0" baseline="30000" noProof="0">
                <a:ln>
                  <a:noFill/>
                </a:ln>
                <a:solidFill>
                  <a:srgbClr val="1A1A1A"/>
                </a:solidFill>
                <a:effectLst/>
                <a:uLnTx/>
                <a:uFillTx/>
                <a:ea typeface="+mn-ea"/>
                <a:cs typeface="+mn-cs"/>
              </a:rPr>
              <a:t>TM</a:t>
            </a:r>
            <a:r>
              <a:rPr kumimoji="0" lang="en-US" sz="1200" i="0" u="none" strike="noStrike" kern="1200" cap="none" spc="0" normalizeH="0" baseline="0" noProof="0">
                <a:ln>
                  <a:noFill/>
                </a:ln>
                <a:solidFill>
                  <a:srgbClr val="1A1A1A"/>
                </a:solidFill>
                <a:effectLst/>
                <a:uLnTx/>
                <a:uFillTx/>
                <a:ea typeface="+mn-ea"/>
                <a:cs typeface="+mn-cs"/>
              </a:rPr>
              <a:t> Technology</a:t>
            </a:r>
            <a:br>
              <a:rPr kumimoji="0" lang="en-US" sz="1200" i="0" u="none" strike="noStrike" kern="1200" cap="none" spc="0" normalizeH="0" baseline="0" noProof="0">
                <a:ln>
                  <a:noFill/>
                </a:ln>
                <a:solidFill>
                  <a:srgbClr val="1A1A1A"/>
                </a:solidFill>
                <a:effectLst/>
                <a:uLnTx/>
                <a:uFillTx/>
                <a:ea typeface="+mn-ea"/>
                <a:cs typeface="+mn-cs"/>
              </a:rPr>
            </a:br>
            <a:r>
              <a:rPr kumimoji="0" lang="en-US" sz="1200" i="0" u="none" strike="noStrike" kern="1200" cap="none" spc="0" normalizeH="0" baseline="0" noProof="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a:solidFill>
                  <a:srgbClr val="1A1A1A"/>
                </a:solidFill>
              </a:rPr>
              <a:t>Strict connected encryption (TDS 8.0)</a:t>
            </a:r>
            <a:endParaRPr kumimoji="0" lang="en-US" sz="1200" i="0" u="none" strike="noStrike" kern="1200" cap="none" spc="0" normalizeH="0" baseline="0" noProof="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a:t>Ledger for SQL Server</a:t>
            </a:r>
            <a:br>
              <a:rPr lang="en-US"/>
            </a:br>
            <a:r>
              <a:rPr kumimoji="0" lang="en-US" sz="2000" b="0" i="0" u="none" strike="noStrike" kern="1200" cap="none" spc="-50" normalizeH="0" baseline="0" noProof="0">
                <a:ln w="3175">
                  <a:noFill/>
                </a:ln>
                <a:solidFill>
                  <a:srgbClr val="0078D4"/>
                </a:solidFill>
                <a:effectLst/>
                <a:uLnTx/>
                <a:uFillTx/>
                <a:latin typeface="Segoe UI Semibold"/>
                <a:ea typeface="+mn-ea"/>
                <a:cs typeface="Segoe UI" pitchFamily="34" charset="0"/>
              </a:rPr>
              <a:t>Tamper-evidence track record of data over time</a:t>
            </a:r>
            <a:endParaRPr lang="en-US"/>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Use a cryptographically hashed ledger detect tampering by malicious actors</a:t>
            </a:r>
          </a:p>
          <a:p>
            <a:pPr lvl="0" defTabSz="914192">
              <a:spcAft>
                <a:spcPts val="2400"/>
              </a:spcAft>
              <a:defRPr/>
            </a:pPr>
            <a:r>
              <a:rPr lang="en-US" sz="1600" b="1">
                <a:latin typeface="Segoe UI Semibold"/>
                <a:cs typeface="Segoe UI Semibold"/>
              </a:rPr>
              <a:t>Built into SQL Server with T-SQL</a:t>
            </a:r>
          </a:p>
          <a:p>
            <a:pPr lvl="0" defTabSz="914192">
              <a:spcAft>
                <a:spcPts val="2400"/>
              </a:spcAft>
              <a:defRPr/>
            </a:pPr>
            <a:r>
              <a:rPr lang="en-US" sz="1600" b="1">
                <a:latin typeface="Segoe UI Semibold"/>
                <a:cs typeface="Segoe UI Semibold"/>
              </a:rPr>
              <a:t>Establish digital trust in a centralized system using blockchain technology.</a:t>
            </a:r>
          </a:p>
          <a:p>
            <a:pPr lvl="0" defTabSz="914192">
              <a:spcAft>
                <a:spcPts val="2400"/>
              </a:spcAft>
              <a:defRPr/>
            </a:pPr>
            <a:r>
              <a:rPr lang="en-US" sz="1600" b="1">
                <a:latin typeface="Segoe UI Semibold"/>
                <a:cs typeface="Segoe UI Semibold"/>
              </a:rPr>
              <a:t>Attest to other parties that data integrity has not been compromised</a:t>
            </a:r>
          </a:p>
          <a:p>
            <a:pPr lvl="0" defTabSz="914192">
              <a:spcAft>
                <a:spcPts val="2400"/>
              </a:spcAft>
              <a:defRPr/>
            </a:pPr>
            <a:r>
              <a:rPr lang="en-US" sz="1600" b="1">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Built-in transaction auditing</a:t>
            </a:r>
          </a:p>
          <a:p>
            <a:pPr marL="177800" lvl="1" indent="-177800">
              <a:spcAft>
                <a:spcPts val="600"/>
              </a:spcAft>
              <a:buFont typeface="Arial" panose="020B0604020202020204" pitchFamily="34" charset="0"/>
              <a:buChar char="•"/>
            </a:pPr>
            <a:r>
              <a:rPr lang="en-US" sz="1400">
                <a:solidFill>
                  <a:schemeClr val="tx1"/>
                </a:solidFill>
              </a:rPr>
              <a:t>Append-only</a:t>
            </a:r>
          </a:p>
          <a:p>
            <a:pPr marL="177800" lvl="1" indent="-177800">
              <a:spcAft>
                <a:spcPts val="600"/>
              </a:spcAft>
              <a:buFont typeface="Arial" panose="020B0604020202020204" pitchFamily="34" charset="0"/>
              <a:buChar char="•"/>
            </a:pPr>
            <a:r>
              <a:rPr lang="en-US" sz="140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a:solidFill>
                  <a:schemeClr val="tx1"/>
                </a:solidFill>
              </a:rPr>
              <a:t>Plus</a:t>
            </a:r>
            <a:r>
              <a:rPr lang="en-US" sz="140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Append only should see minimal impact</a:t>
            </a:r>
          </a:p>
          <a:p>
            <a:pPr marL="177800" lvl="1" indent="-177800">
              <a:spcAft>
                <a:spcPts val="600"/>
              </a:spcAft>
              <a:buFont typeface="Arial" panose="020B0604020202020204" pitchFamily="34" charset="0"/>
              <a:buChar char="•"/>
            </a:pPr>
            <a:r>
              <a:rPr lang="en-US" sz="140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a:t>1 file = PFS, GAM, SGAM contention</a:t>
            </a:r>
          </a:p>
          <a:p>
            <a:pPr marL="0" lvl="0" indent="0" algn="l" defTabSz="977900">
              <a:spcBef>
                <a:spcPct val="0"/>
              </a:spcBef>
              <a:spcAft>
                <a:spcPts val="1800"/>
              </a:spcAft>
              <a:buNone/>
            </a:pPr>
            <a:r>
              <a:rPr lang="en-US" sz="2000" kern="1200"/>
              <a:t>Add multiple files</a:t>
            </a:r>
          </a:p>
          <a:p>
            <a:pPr marL="0" lvl="0" indent="0" algn="l" defTabSz="977900">
              <a:spcBef>
                <a:spcPct val="0"/>
              </a:spcBef>
              <a:spcAft>
                <a:spcPts val="1800"/>
              </a:spcAft>
              <a:buNone/>
            </a:pPr>
            <a:r>
              <a:rPr lang="en-US" sz="2000" kern="1200"/>
              <a:t>Trace flags 1117 and 1118</a:t>
            </a:r>
          </a:p>
          <a:p>
            <a:pPr marL="0" lvl="0" indent="0" algn="l" defTabSz="977900">
              <a:spcBef>
                <a:spcPct val="0"/>
              </a:spcBef>
              <a:spcAft>
                <a:spcPts val="1800"/>
              </a:spcAft>
              <a:buNone/>
            </a:pPr>
            <a:r>
              <a:rPr lang="en-US" sz="2000" kern="1200"/>
              <a:t>SQL 2016 setup auto adds multiple files</a:t>
            </a:r>
          </a:p>
          <a:p>
            <a:pPr marL="0" lvl="0" indent="0" algn="l" defTabSz="977900">
              <a:spcBef>
                <a:spcPct val="0"/>
              </a:spcBef>
              <a:spcAft>
                <a:spcPts val="1800"/>
              </a:spcAft>
              <a:buNone/>
            </a:pPr>
            <a:r>
              <a:rPr lang="en-US" sz="2000" kern="120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a:t>PFS concurrency</a:t>
            </a:r>
          </a:p>
          <a:p>
            <a:pPr defTabSz="977900">
              <a:spcBef>
                <a:spcPct val="0"/>
              </a:spcBef>
              <a:spcAft>
                <a:spcPts val="1800"/>
              </a:spcAft>
            </a:pPr>
            <a:r>
              <a:rPr lang="en-US" sz="2000"/>
              <a:t>Autogrow and uniform default for tempdb</a:t>
            </a:r>
          </a:p>
          <a:p>
            <a:pPr defTabSz="977900">
              <a:spcBef>
                <a:spcPct val="0"/>
              </a:spcBef>
              <a:spcAft>
                <a:spcPts val="1800"/>
              </a:spcAft>
            </a:pPr>
            <a:r>
              <a:rPr lang="en-US" sz="2000"/>
              <a:t>Now system table pages become hotspot</a:t>
            </a:r>
          </a:p>
          <a:p>
            <a:pPr defTabSz="977900">
              <a:spcBef>
                <a:spcPct val="0"/>
              </a:spcBef>
              <a:spcAft>
                <a:spcPts val="1800"/>
              </a:spcAft>
            </a:pPr>
            <a:r>
              <a:rPr lang="en-US" sz="2000"/>
              <a:t>Tempdb metadata optimization ON</a:t>
            </a:r>
          </a:p>
          <a:p>
            <a:pPr defTabSz="977900">
              <a:spcBef>
                <a:spcPct val="0"/>
              </a:spcBef>
              <a:spcAft>
                <a:spcPts val="1800"/>
              </a:spcAft>
            </a:pPr>
            <a:r>
              <a:rPr lang="en-US" sz="200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a:t>Contained Availability Groups</a:t>
            </a:r>
          </a:p>
          <a:p>
            <a:pPr>
              <a:spcAft>
                <a:spcPts val="3000"/>
              </a:spcAft>
            </a:pPr>
            <a:r>
              <a:rPr lang="en-US" sz="1600"/>
              <a:t>Cross-platform SNAPSHOT backups</a:t>
            </a:r>
          </a:p>
          <a:p>
            <a:pPr>
              <a:spcAft>
                <a:spcPts val="3000"/>
              </a:spcAft>
            </a:pPr>
            <a:r>
              <a:rPr lang="en-US" sz="1600"/>
              <a:t>Intel QuickAssistTM Technology backup compression</a:t>
            </a:r>
          </a:p>
          <a:p>
            <a:pPr>
              <a:spcAft>
                <a:spcPts val="3000"/>
              </a:spcAft>
            </a:pPr>
            <a:r>
              <a:rPr lang="en-US" sz="1600"/>
              <a:t>ADR enhancements</a:t>
            </a:r>
          </a:p>
          <a:p>
            <a:pPr>
              <a:spcAft>
                <a:spcPts val="3000"/>
              </a:spcAft>
            </a:pPr>
            <a:r>
              <a:rPr lang="en-US" sz="1600"/>
              <a:t>In-memory OLTP memory enhancements</a:t>
            </a:r>
          </a:p>
          <a:p>
            <a:pPr>
              <a:spcAft>
                <a:spcPts val="3000"/>
              </a:spcAft>
            </a:pPr>
            <a:r>
              <a:rPr lang="en-US" sz="160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a:t>Parallel redo enhancements</a:t>
            </a:r>
          </a:p>
          <a:p>
            <a:r>
              <a:rPr lang="en-US"/>
              <a:t>DAG enhancements</a:t>
            </a:r>
          </a:p>
          <a:p>
            <a:r>
              <a:rPr lang="en-US"/>
              <a:t>Resumable ADD CONSTRAINT</a:t>
            </a:r>
          </a:p>
          <a:p>
            <a:r>
              <a:rPr lang="en-US"/>
              <a:t>Last valid restore time in backupset msdb table</a:t>
            </a:r>
          </a:p>
          <a:p>
            <a:r>
              <a:rPr lang="en-US"/>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Synchronize instance level objects with data</a:t>
            </a:r>
            <a:endParaRPr lang="en-US" sz="200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a:latin typeface="Segoe UI Semibold"/>
                <a:cs typeface="Segoe UI Semibold"/>
              </a:rPr>
              <a:t>Create an Availability Group and declare it be CONTAINED</a:t>
            </a:r>
          </a:p>
          <a:p>
            <a:pPr lvl="0" defTabSz="914192">
              <a:spcAft>
                <a:spcPts val="2400"/>
              </a:spcAft>
              <a:defRPr/>
            </a:pPr>
            <a:r>
              <a:rPr lang="en-US" sz="1600" b="1">
                <a:latin typeface="Segoe UI Semibold"/>
                <a:cs typeface="Segoe UI Semibold"/>
              </a:rPr>
              <a:t>We add a contained master and msdb database to the AG</a:t>
            </a:r>
          </a:p>
          <a:p>
            <a:pPr lvl="0" defTabSz="914192">
              <a:spcAft>
                <a:spcPts val="2400"/>
              </a:spcAft>
              <a:defRPr/>
            </a:pPr>
            <a:r>
              <a:rPr lang="en-US" sz="1600" b="1">
                <a:latin typeface="Segoe UI Semibold"/>
                <a:cs typeface="Segoe UI Semibold"/>
              </a:rPr>
              <a:t>Connect with listener and contained master and msdb are used</a:t>
            </a:r>
          </a:p>
          <a:p>
            <a:pPr lvl="0" defTabSz="914192">
              <a:spcAft>
                <a:spcPts val="2400"/>
              </a:spcAft>
              <a:defRPr/>
            </a:pPr>
            <a:r>
              <a:rPr lang="en-US" sz="1600" b="1">
                <a:latin typeface="Segoe UI Semibold"/>
                <a:cs typeface="Segoe UI Semibold"/>
              </a:rPr>
              <a:t>Connect directly and default master and model are used.</a:t>
            </a:r>
          </a:p>
          <a:p>
            <a:pPr lvl="0" defTabSz="914192">
              <a:spcAft>
                <a:spcPts val="2400"/>
              </a:spcAft>
              <a:defRPr/>
            </a:pPr>
            <a:r>
              <a:rPr lang="en-US" sz="1600" b="1">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err="1">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a:t>Listener</a:t>
            </a:r>
          </a:p>
          <a:p>
            <a:r>
              <a:rPr lang="en-US"/>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a:cs typeface="Segoe UI"/>
              </a:rPr>
              <a:t>SQL Server 2022</a:t>
            </a:r>
            <a:br>
              <a:rPr lang="en-US" sz="3200"/>
            </a:br>
            <a:r>
              <a:rPr lang="en-US" sz="1800" spc="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0991792" cy="621196"/>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a:ln>
                  <a:noFill/>
                </a:ln>
                <a:solidFill>
                  <a:srgbClr val="757575"/>
                </a:solidFill>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a:ln>
                  <a:noFill/>
                </a:ln>
                <a:solidFill>
                  <a:srgbClr val="757575"/>
                </a:solidFill>
                <a:effectLst/>
                <a:uLnTx/>
                <a:uFillTx/>
                <a:latin typeface="Segoe UI"/>
                <a:ea typeface="+mn-ea"/>
                <a:cs typeface="+mn-cs"/>
              </a:rPr>
              <a:t>1</a:t>
            </a:r>
            <a:r>
              <a:rPr kumimoji="0" lang="en-US" sz="800" b="0" i="0" u="none" strike="noStrike" kern="1200" cap="none" spc="0" normalizeH="0" baseline="0" noProof="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a:ln>
                  <a:noFill/>
                </a:ln>
                <a:solidFill>
                  <a:srgbClr val="757575"/>
                </a:solidFill>
                <a:effectLst/>
                <a:uLnTx/>
                <a:uFillTx/>
                <a:latin typeface="Segoe UI"/>
                <a:ea typeface="+mn-ea"/>
                <a:cs typeface="+mn-cs"/>
              </a:rPr>
              <a:t>2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3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4"/>
              </a:rPr>
              <a:t>http://www.tpc.org/3374</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4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5"/>
              </a:rPr>
              <a:t>http://www.tpc.org/3380</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5 </a:t>
            </a:r>
            <a:r>
              <a:rPr kumimoji="0" lang="en-US" sz="800" b="0" i="0" u="sng" strike="noStrike" kern="1200" cap="none" spc="0" normalizeH="0" baseline="0" noProof="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6 </a:t>
            </a:r>
            <a:r>
              <a:rPr kumimoji="0" lang="en-US" sz="800" b="0" i="0" u="none" strike="noStrike" kern="1200" cap="none" spc="0" normalizeH="0" baseline="0" noProof="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a:ln>
                  <a:noFill/>
                </a:ln>
                <a:solidFill>
                  <a:srgbClr val="757575"/>
                </a:solidFill>
                <a:effectLst/>
                <a:uLnTx/>
                <a:uFillTx/>
                <a:latin typeface="Segoe UI"/>
                <a:ea typeface="+mn-ea"/>
                <a:cs typeface="+mn-cs"/>
              </a:rPr>
              <a:t>; </a:t>
            </a:r>
            <a:r>
              <a:rPr kumimoji="0" lang="en-US" sz="800" b="0" i="0" u="none" strike="noStrike" kern="1200" cap="none" spc="0" normalizeH="0" baseline="30000" noProof="0">
                <a:ln>
                  <a:noFill/>
                </a:ln>
                <a:solidFill>
                  <a:srgbClr val="757575"/>
                </a:solidFill>
                <a:effectLst/>
                <a:uLnTx/>
                <a:uFillTx/>
                <a:latin typeface="Segoe UI"/>
                <a:ea typeface="+mn-ea"/>
                <a:cs typeface="+mn-cs"/>
              </a:rPr>
              <a:t>7</a:t>
            </a:r>
            <a:r>
              <a:rPr kumimoji="0" lang="en-US" sz="800" b="0" i="0" u="none" strike="noStrike" kern="1200" cap="none" spc="0" normalizeH="0" baseline="0" noProof="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a:ln>
                  <a:noFill/>
                </a:ln>
                <a:solidFill>
                  <a:srgbClr val="757575"/>
                </a:solidFill>
                <a:effectLst/>
                <a:uLnTx/>
                <a:uFillTx/>
                <a:latin typeface="Segoe UI"/>
                <a:ea typeface="+mn-ea"/>
                <a:cs typeface="+mn-cs"/>
              </a:rPr>
              <a:t>; </a:t>
            </a:r>
            <a:endParaRPr kumimoji="0" lang="en-AU" sz="800" b="0" i="0" u="none" strike="noStrike" kern="1200" cap="none" spc="0" normalizeH="0" baseline="0" noProof="0">
              <a:ln>
                <a:noFill/>
              </a:ln>
              <a:solidFill>
                <a:srgbClr val="757575"/>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a:ln>
                  <a:noFill/>
                </a:ln>
                <a:solidFill>
                  <a:srgbClr val="757575"/>
                </a:solidFill>
                <a:effectLst/>
                <a:uLnTx/>
                <a:uFillTx/>
                <a:latin typeface="Segoe UI" panose="020B0502040204020203" pitchFamily="34" charset="0"/>
                <a:ea typeface="+mn-ea"/>
                <a:cs typeface="+mn-cs"/>
              </a:rPr>
              <a:t>8</a:t>
            </a:r>
            <a:r>
              <a:rPr kumimoji="0" lang="en-US" sz="800" b="0" i="0" u="none" strike="noStrike" kern="1200" cap="none" spc="0" normalizeH="0" baseline="0" noProof="0">
                <a:ln>
                  <a:noFill/>
                </a:ln>
                <a:solidFill>
                  <a:srgbClr val="757575"/>
                </a:solidFill>
                <a:effectLst/>
                <a:uLnTx/>
                <a:uFillTx/>
                <a:latin typeface="Segoe UI" panose="020B0502040204020203" pitchFamily="34" charset="0"/>
                <a:ea typeface="+mn-ea"/>
                <a:cs typeface="+mn-cs"/>
              </a:rPr>
              <a:t>Public preview for the bidirectional disaster recovery capability of Link feature for Azure SQL Managed Instance will occur at a future date. The general availability of the bidirectional disaster recovery capability of Link feature for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a:ln>
                  <a:noFill/>
                </a:ln>
                <a:solidFill>
                  <a:srgbClr val="757575"/>
                </a:solidFill>
                <a:effectLst/>
                <a:uLnTx/>
                <a:uFillTx/>
                <a:latin typeface="Segoe UI" panose="020B0502040204020203" pitchFamily="34" charset="0"/>
                <a:ea typeface="+mn-ea"/>
                <a:cs typeface="+mn-cs"/>
              </a:rPr>
              <a:t>Azure SQL Managed Instance will occur after the general availability of SQL Server 2022.</a:t>
            </a:r>
            <a:endParaRPr kumimoji="0" lang="en-US" sz="800" b="0" i="0" u="none" strike="noStrike" kern="1200" cap="none" spc="0" normalizeH="0" baseline="0" noProof="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a:ln>
                  <a:noFill/>
                </a:ln>
                <a:solidFill>
                  <a:srgbClr val="000000"/>
                </a:solidFill>
                <a:effectLst/>
                <a:uLnTx/>
                <a:uFillTx/>
                <a:latin typeface="Segoe UI"/>
                <a:ea typeface="+mn-ea"/>
                <a:cs typeface="+mn-cs"/>
              </a:rPr>
              <a:t>3</a:t>
            </a:r>
            <a:r>
              <a:rPr kumimoji="0" lang="en-US" sz="1000" b="0" i="0" u="none" strike="noStrike" kern="1200" cap="none" spc="0" normalizeH="0" baseline="0" noProof="0">
                <a:ln>
                  <a:noFill/>
                </a:ln>
                <a:solidFill>
                  <a:srgbClr val="000000"/>
                </a:solidFill>
                <a:effectLst/>
                <a:uLnTx/>
                <a:uFillTx/>
                <a:latin typeface="Segoe UI"/>
                <a:ea typeface="+mn-ea"/>
                <a:cs typeface="+mn-cs"/>
              </a:rPr>
              <a:t>, 3TB</a:t>
            </a:r>
            <a:r>
              <a:rPr kumimoji="0" lang="en-US" sz="1000" b="0" i="0" u="none" strike="noStrike" kern="1200" cap="none" spc="0" normalizeH="0" baseline="30000" noProof="0">
                <a:ln>
                  <a:noFill/>
                </a:ln>
                <a:solidFill>
                  <a:srgbClr val="000000"/>
                </a:solidFill>
                <a:effectLst/>
                <a:uLnTx/>
                <a:uFillTx/>
                <a:latin typeface="Segoe UI"/>
                <a:ea typeface="+mn-ea"/>
                <a:cs typeface="+mn-cs"/>
              </a:rPr>
              <a:t>4</a:t>
            </a:r>
            <a:r>
              <a:rPr kumimoji="0" lang="en-US" sz="1000" b="0" i="0" u="none" strike="noStrike" kern="1200" cap="none" spc="0" normalizeH="0" baseline="0" noProof="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a:ln>
                  <a:noFill/>
                </a:ln>
                <a:solidFill>
                  <a:srgbClr val="000000"/>
                </a:solidFill>
                <a:effectLst/>
                <a:uLnTx/>
                <a:uFillTx/>
                <a:latin typeface="Segoe UI"/>
                <a:ea typeface="+mn-ea"/>
                <a:cs typeface="+mn-cs"/>
              </a:rPr>
              <a:t>5</a:t>
            </a:r>
            <a:r>
              <a:rPr kumimoji="0" lang="en-US" sz="1000" b="0" i="0" u="none" strike="noStrike" kern="1200" cap="none" spc="0" normalizeH="0" baseline="0" noProof="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a:ln>
                  <a:noFill/>
                </a:ln>
                <a:solidFill>
                  <a:srgbClr val="000000"/>
                </a:solidFill>
                <a:effectLst/>
                <a:uLnTx/>
                <a:uFillTx/>
                <a:latin typeface="Segoe UI"/>
                <a:ea typeface="+mn-ea"/>
                <a:cs typeface="+mn-cs"/>
              </a:rPr>
              <a:t>6</a:t>
            </a:r>
            <a:r>
              <a:rPr kumimoji="0" lang="en-US" sz="1000" b="0" i="0" u="none" strike="noStrike" kern="1200" cap="none" spc="0" normalizeH="0" baseline="0" noProof="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a:ln>
                  <a:noFill/>
                </a:ln>
                <a:solidFill>
                  <a:srgbClr val="000000"/>
                </a:solidFill>
                <a:effectLst/>
                <a:uLnTx/>
                <a:uFillTx/>
                <a:latin typeface="Segoe UI"/>
                <a:ea typeface="+mn-ea"/>
                <a:cs typeface="+mn-cs"/>
              </a:rPr>
              <a:t>7</a:t>
            </a:r>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r>
              <a:rPr kumimoji="0" lang="en-US" sz="900" b="0" i="0" u="none" strike="noStrike" kern="0" cap="none" spc="0" normalizeH="0" baseline="30000" noProof="0">
                <a:ln>
                  <a:noFill/>
                </a:ln>
                <a:solidFill>
                  <a:srgbClr val="000000"/>
                </a:solidFill>
                <a:effectLst/>
                <a:uLnTx/>
                <a:uFillTx/>
                <a:latin typeface="Segoe UI" panose="020B0502040204020203" pitchFamily="34" charset="0"/>
                <a:ea typeface="+mn-ea"/>
                <a:cs typeface="Segoe UI" panose="020B0502040204020203" pitchFamily="34" charset="0"/>
              </a:rPr>
              <a:t>8</a:t>
            </a: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99867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Demo</a:t>
            </a:r>
          </a:p>
        </p:txBody>
      </p:sp>
      <p:sp>
        <p:nvSpPr>
          <p:cNvPr id="5" name="Text Placeholder 4">
            <a:extLst>
              <a:ext uri="{FF2B5EF4-FFF2-40B4-BE49-F238E27FC236}">
                <a16:creationId xmlns:a16="http://schemas.microsoft.com/office/drawing/2014/main" id="{70C763B3-965F-4CDF-1892-3D23844560A4}"/>
              </a:ext>
            </a:extLst>
          </p:cNvPr>
          <p:cNvSpPr>
            <a:spLocks noGrp="1"/>
          </p:cNvSpPr>
          <p:nvPr>
            <p:ph type="body" sz="quarter" idx="12"/>
          </p:nvPr>
        </p:nvSpPr>
        <p:spPr>
          <a:xfrm>
            <a:off x="585216" y="3977319"/>
            <a:ext cx="9144000" cy="338554"/>
          </a:xfrm>
        </p:spPr>
        <p:txBody>
          <a:bodyPr/>
          <a:lstStyle/>
          <a:p>
            <a:r>
              <a:rPr lang="en-US">
                <a:latin typeface="+mj-lt"/>
              </a:rPr>
              <a:t>Exercise 4.2</a:t>
            </a:r>
            <a:r>
              <a:rPr lang="en-US"/>
              <a:t>—Contained Availability Groups</a:t>
            </a:r>
          </a:p>
        </p:txBody>
      </p:sp>
    </p:spTree>
    <p:extLst>
      <p:ext uri="{BB962C8B-B14F-4D97-AF65-F5344CB8AC3E}">
        <p14:creationId xmlns:p14="http://schemas.microsoft.com/office/powerpoint/2010/main" val="202845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a:solidFill>
                  <a:schemeClr val="tx1"/>
                </a:solidFill>
                <a:latin typeface="+mj-lt"/>
              </a:rPr>
              <a:t>Before</a:t>
            </a:r>
          </a:p>
          <a:p>
            <a:pPr marL="0" lvl="1" algn="l" defTabSz="1155700">
              <a:lnSpc>
                <a:spcPct val="90000"/>
              </a:lnSpc>
              <a:spcBef>
                <a:spcPct val="0"/>
              </a:spcBef>
              <a:spcAft>
                <a:spcPts val="1200"/>
              </a:spcAft>
            </a:pPr>
            <a:r>
              <a:rPr lang="en-US" sz="2000" kern="1200">
                <a:solidFill>
                  <a:schemeClr val="tx1"/>
                </a:solidFill>
              </a:rPr>
              <a:t>VDI Program</a:t>
            </a:r>
          </a:p>
          <a:p>
            <a:pPr marL="0" lvl="1" algn="l" defTabSz="1155700">
              <a:lnSpc>
                <a:spcPct val="90000"/>
              </a:lnSpc>
              <a:spcBef>
                <a:spcPct val="0"/>
              </a:spcBef>
              <a:spcAft>
                <a:spcPts val="1200"/>
              </a:spcAft>
            </a:pPr>
            <a:r>
              <a:rPr lang="en-US" sz="2000" kern="120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a:latin typeface="+mj-lt"/>
              </a:rPr>
              <a:t>Now</a:t>
            </a:r>
          </a:p>
          <a:p>
            <a:pPr marL="0" lvl="1" defTabSz="1155700">
              <a:lnSpc>
                <a:spcPct val="90000"/>
              </a:lnSpc>
              <a:spcBef>
                <a:spcPct val="0"/>
              </a:spcBef>
              <a:spcAft>
                <a:spcPts val="1200"/>
              </a:spcAft>
            </a:pPr>
            <a:r>
              <a:rPr lang="en-US" sz="2000">
                <a:solidFill>
                  <a:schemeClr val="bg1"/>
                </a:solidFill>
              </a:rPr>
              <a:t>T-SQL suspend I/O</a:t>
            </a:r>
          </a:p>
          <a:p>
            <a:pPr marL="0" lvl="1" defTabSz="1155700">
              <a:lnSpc>
                <a:spcPct val="90000"/>
              </a:lnSpc>
              <a:spcBef>
                <a:spcPct val="0"/>
              </a:spcBef>
              <a:spcAft>
                <a:spcPts val="1200"/>
              </a:spcAft>
            </a:pPr>
            <a:r>
              <a:rPr lang="en-US" sz="2000">
                <a:solidFill>
                  <a:schemeClr val="bg1"/>
                </a:solidFill>
              </a:rPr>
              <a:t>Perform your snapshot</a:t>
            </a:r>
          </a:p>
          <a:p>
            <a:pPr marL="0" lvl="1" defTabSz="1155700">
              <a:lnSpc>
                <a:spcPct val="90000"/>
              </a:lnSpc>
              <a:spcBef>
                <a:spcPct val="0"/>
              </a:spcBef>
              <a:spcAft>
                <a:spcPts val="1200"/>
              </a:spcAft>
            </a:pPr>
            <a:r>
              <a:rPr lang="en-US" sz="200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a:gradFill>
                  <a:gsLst>
                    <a:gs pos="2917">
                      <a:schemeClr val="tx1"/>
                    </a:gs>
                    <a:gs pos="30000">
                      <a:schemeClr val="tx1"/>
                    </a:gs>
                  </a:gsLst>
                  <a:lin ang="5400000" scaled="0"/>
                </a:gradFill>
              </a:rPr>
              <a:t>Why? Backup TB in minutes</a:t>
            </a:r>
          </a:p>
          <a:p>
            <a:pPr algn="l">
              <a:spcAft>
                <a:spcPts val="1200"/>
              </a:spcAft>
            </a:pPr>
            <a:r>
              <a:rPr lang="en-US" sz="200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a:gradFill>
                  <a:gsLst>
                    <a:gs pos="2917">
                      <a:schemeClr val="tx1"/>
                    </a:gs>
                    <a:gs pos="30000">
                      <a:schemeClr val="tx1"/>
                    </a:gs>
                  </a:gsLst>
                  <a:lin ang="5400000" scaled="0"/>
                </a:gradFill>
              </a:rPr>
              <a:t>Works on Windows and Linux</a:t>
            </a:r>
          </a:p>
          <a:p>
            <a:pPr algn="l">
              <a:spcAft>
                <a:spcPts val="1200"/>
              </a:spcAft>
            </a:pPr>
            <a:r>
              <a:rPr lang="en-US" sz="2000">
                <a:gradFill>
                  <a:gsLst>
                    <a:gs pos="2917">
                      <a:schemeClr val="tx1"/>
                    </a:gs>
                    <a:gs pos="30000">
                      <a:schemeClr val="tx1"/>
                    </a:gs>
                  </a:gsLst>
                  <a:lin ang="5400000" scaled="0"/>
                </a:gradFill>
              </a:rPr>
              <a:t>Users most likely see WRITELOG waits on suspend</a:t>
            </a:r>
          </a:p>
          <a:p>
            <a:pPr algn="l">
              <a:spcAft>
                <a:spcPts val="1200"/>
              </a:spcAft>
            </a:pPr>
            <a:r>
              <a:rPr lang="en-US" sz="2000" b="1">
                <a:gradFill>
                  <a:gsLst>
                    <a:gs pos="2917">
                      <a:schemeClr val="tx1"/>
                    </a:gs>
                    <a:gs pos="30000">
                      <a:schemeClr val="tx1"/>
                    </a:gs>
                  </a:gsLst>
                  <a:lin ang="5400000" scaled="0"/>
                </a:gradFill>
              </a:rPr>
              <a:t>Tip</a:t>
            </a:r>
            <a:r>
              <a:rPr lang="en-US" sz="200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a:t>Stability for critical workloads</a:t>
            </a:r>
          </a:p>
          <a:p>
            <a:pPr marL="0" indent="0">
              <a:buNone/>
            </a:pPr>
            <a:r>
              <a:rPr lang="en-US" sz="1600"/>
              <a:t>Consistent performance without oversizing</a:t>
            </a:r>
          </a:p>
          <a:p>
            <a:pPr marL="0" indent="0">
              <a:buNone/>
            </a:pPr>
            <a:r>
              <a:rPr lang="en-US" sz="1600"/>
              <a:t>Remove scalability blockers</a:t>
            </a:r>
          </a:p>
          <a:p>
            <a:pPr marL="0" indent="0">
              <a:buNone/>
            </a:pPr>
            <a:r>
              <a:rPr lang="en-US" sz="1600"/>
              <a:t>Make the most of current hardware</a:t>
            </a:r>
            <a:endParaRPr lang="en-US" sz="180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a:solidFill>
                  <a:schemeClr val="accent1"/>
                </a:solidFill>
                <a:latin typeface="+mn-lt"/>
                <a:cs typeface="Segoe UI" panose="020B0502040204020203" pitchFamily="34" charset="0"/>
              </a:rPr>
              <a:t> </a:t>
            </a:r>
            <a:r>
              <a:rPr lang="en-US" sz="160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a:solidFill>
                  <a:schemeClr val="tx1"/>
                </a:solidFill>
                <a:latin typeface="+mn-lt"/>
                <a:cs typeface="Segoe UI" panose="020B0502040204020203" pitchFamily="34" charset="0"/>
              </a:rPr>
              <a:t> </a:t>
            </a:r>
            <a:r>
              <a:rPr lang="en-US" sz="1600">
                <a:solidFill>
                  <a:schemeClr val="accent1"/>
                </a:solidFill>
                <a:latin typeface="+mn-lt"/>
                <a:cs typeface="Segoe UI" panose="020B0502040204020203" pitchFamily="34" charset="0"/>
              </a:rPr>
              <a:t>with </a:t>
            </a:r>
            <a:r>
              <a:rPr lang="en-US" sz="160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a:solidFill>
                  <a:schemeClr val="accent1"/>
                </a:solidFill>
                <a:latin typeface="+mn-lt"/>
                <a:cs typeface="Segoe UI" panose="020B0502040204020203" pitchFamily="34" charset="0"/>
              </a:rPr>
              <a:t> </a:t>
            </a:r>
            <a:r>
              <a:rPr lang="en-US" sz="160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Install Intel drivers</a:t>
            </a:r>
          </a:p>
          <a:p>
            <a:pPr marL="177800" lvl="1" indent="-177800">
              <a:spcAft>
                <a:spcPts val="600"/>
              </a:spcAft>
              <a:buFont typeface="Arial" panose="020B0604020202020204" pitchFamily="34" charset="0"/>
              <a:buChar char="•"/>
            </a:pPr>
            <a:r>
              <a:rPr lang="en-US" sz="1400">
                <a:solidFill>
                  <a:schemeClr val="tx1"/>
                </a:solidFill>
              </a:rPr>
              <a:t>Hardware or software based</a:t>
            </a:r>
          </a:p>
          <a:p>
            <a:pPr marL="177800" lvl="1" indent="-177800">
              <a:spcAft>
                <a:spcPts val="600"/>
              </a:spcAft>
              <a:buFont typeface="Arial" panose="020B0604020202020204" pitchFamily="34" charset="0"/>
              <a:buChar char="•"/>
            </a:pPr>
            <a:r>
              <a:rPr lang="en-US" sz="1400">
                <a:solidFill>
                  <a:schemeClr val="tx1"/>
                </a:solidFill>
              </a:rPr>
              <a:t>Server configuration option</a:t>
            </a:r>
          </a:p>
          <a:p>
            <a:pPr marL="177800" lvl="1" indent="-177800">
              <a:spcAft>
                <a:spcPts val="600"/>
              </a:spcAft>
              <a:buFont typeface="Arial" panose="020B0604020202020204" pitchFamily="34" charset="0"/>
              <a:buChar char="•"/>
            </a:pPr>
            <a:r>
              <a:rPr lang="en-US" sz="140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a:effectLst/>
                <a:latin typeface="+mj-lt"/>
                <a:ea typeface="Calibri" panose="020F0502020204030204" pitchFamily="34" charset="0"/>
              </a:rPr>
              <a:t>Reduce Buffer Pool I/O promotions</a:t>
            </a:r>
          </a:p>
          <a:p>
            <a:pPr>
              <a:spcAft>
                <a:spcPts val="3600"/>
              </a:spcAft>
              <a:buClr>
                <a:srgbClr val="00B050"/>
              </a:buClr>
            </a:pPr>
            <a:r>
              <a:rPr lang="en-US" sz="2800" b="1">
                <a:effectLst/>
                <a:latin typeface="+mj-lt"/>
                <a:ea typeface="Calibri" panose="020F0502020204030204" pitchFamily="34" charset="0"/>
              </a:rPr>
              <a:t>Enhanced core spinlock algorithms</a:t>
            </a:r>
            <a:endParaRPr lang="en-US" sz="2800" b="1">
              <a:latin typeface="+mj-lt"/>
              <a:ea typeface="Calibri" panose="020F0502020204030204" pitchFamily="34" charset="0"/>
            </a:endParaRPr>
          </a:p>
          <a:p>
            <a:pPr>
              <a:spcAft>
                <a:spcPts val="3600"/>
              </a:spcAft>
              <a:buClr>
                <a:srgbClr val="00B050"/>
              </a:buClr>
            </a:pPr>
            <a:r>
              <a:rPr lang="en-US" sz="2800" b="1">
                <a:effectLst/>
                <a:latin typeface="+mj-lt"/>
                <a:ea typeface="Calibri" panose="020F0502020204030204" pitchFamily="34" charset="0"/>
              </a:rPr>
              <a:t>Improved Virtual Log File (VLF) algorithms</a:t>
            </a:r>
          </a:p>
          <a:p>
            <a:pPr>
              <a:spcAft>
                <a:spcPts val="3600"/>
              </a:spcAft>
              <a:buClr>
                <a:srgbClr val="00B050"/>
              </a:buClr>
            </a:pPr>
            <a:r>
              <a:rPr lang="en-US" sz="2800" b="1">
                <a:effectLst/>
                <a:latin typeface="+mj-lt"/>
                <a:ea typeface="Calibri" panose="020F0502020204030204" pitchFamily="34" charset="0"/>
              </a:rPr>
              <a:t>Instant File Initialization (IFI) for Log file growth</a:t>
            </a:r>
            <a:endParaRPr lang="en-US" sz="2800" b="1">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Exercises</a:t>
            </a:r>
          </a:p>
        </p:txBody>
      </p:sp>
      <p:sp>
        <p:nvSpPr>
          <p:cNvPr id="5" name="Text Placeholder 4">
            <a:extLst>
              <a:ext uri="{FF2B5EF4-FFF2-40B4-BE49-F238E27FC236}">
                <a16:creationId xmlns:a16="http://schemas.microsoft.com/office/drawing/2014/main" id="{8FB2ADBF-0DC5-5349-0C40-32DCE92C9F7A}"/>
              </a:ext>
            </a:extLst>
          </p:cNvPr>
          <p:cNvSpPr>
            <a:spLocks noGrp="1"/>
          </p:cNvSpPr>
          <p:nvPr>
            <p:ph type="body" sz="quarter" idx="12"/>
          </p:nvPr>
        </p:nvSpPr>
        <p:spPr>
          <a:xfrm>
            <a:off x="585216" y="3977319"/>
            <a:ext cx="9144000" cy="1015663"/>
          </a:xfrm>
        </p:spPr>
        <p:txBody>
          <a:bodyPr/>
          <a:lstStyle/>
          <a:p>
            <a:r>
              <a:rPr lang="en-US">
                <a:latin typeface="+mj-lt"/>
              </a:rPr>
              <a:t>Exercise 4.0</a:t>
            </a:r>
            <a:r>
              <a:rPr lang="en-US"/>
              <a:t>—Ledger for SQL Server</a:t>
            </a:r>
            <a:br>
              <a:rPr lang="en-US"/>
            </a:br>
            <a:br>
              <a:rPr lang="en-US"/>
            </a:br>
            <a:r>
              <a:rPr lang="en-US">
                <a:solidFill>
                  <a:schemeClr val="accent1">
                    <a:lumMod val="40000"/>
                    <a:lumOff val="60000"/>
                  </a:schemeClr>
                </a:solidFill>
                <a:latin typeface="+mj-lt"/>
              </a:rPr>
              <a:t>Bonus: Exercise 4.1</a:t>
            </a:r>
            <a:r>
              <a:rPr lang="en-US">
                <a:solidFill>
                  <a:schemeClr val="accent1">
                    <a:lumMod val="40000"/>
                    <a:lumOff val="60000"/>
                  </a:schemeClr>
                </a:solidFill>
              </a:rPr>
              <a:t>—“Hands-free” tempdb</a:t>
            </a:r>
          </a:p>
        </p:txBody>
      </p:sp>
    </p:spTree>
    <p:extLst>
      <p:ext uri="{BB962C8B-B14F-4D97-AF65-F5344CB8AC3E}">
        <p14:creationId xmlns:p14="http://schemas.microsoft.com/office/powerpoint/2010/main" val="30017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SQL</a:t>
            </a:r>
            <a:r>
              <a:rPr kumimoji="0" lang="en-US" sz="2000" b="0" i="0" u="none" strike="noStrike" kern="1200" cap="none" spc="0" normalizeH="0" noProof="0">
                <a:ln>
                  <a:noFill/>
                </a:ln>
                <a:solidFill>
                  <a:srgbClr val="000000"/>
                </a:solidFill>
                <a:effectLst/>
                <a:uLnTx/>
                <a:uFillTx/>
                <a:latin typeface="Segoe UI Semibold"/>
                <a:ea typeface="+mn-ea"/>
                <a:cs typeface="Segoe UI" pitchFamily="34" charset="0"/>
              </a:rPr>
              <a:t> Server 2022 now eliminates </a:t>
            </a:r>
            <a:r>
              <a:rPr kumimoji="0" lang="en-US" sz="2000" b="0" i="0" u="none" strike="noStrike" kern="1200" cap="none" spc="0" normalizeH="0" noProof="0" err="1">
                <a:ln>
                  <a:noFill/>
                </a:ln>
                <a:solidFill>
                  <a:srgbClr val="000000"/>
                </a:solidFill>
                <a:effectLst/>
                <a:uLnTx/>
                <a:uFillTx/>
                <a:latin typeface="Segoe UI Semibold"/>
                <a:ea typeface="+mn-ea"/>
                <a:cs typeface="Segoe UI" pitchFamily="34" charset="0"/>
              </a:rPr>
              <a:t>wha</a:t>
            </a:r>
            <a:r>
              <a:rPr lang="en-US" sz="2000">
                <a:solidFill>
                  <a:srgbClr val="000000"/>
                </a:solidFill>
                <a:latin typeface="Segoe UI Semibold"/>
                <a:cs typeface="Segoe UI" pitchFamily="34" charset="0"/>
              </a:rPr>
              <a:t>t type of bottleneck for tempdb:</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The database ledger through system tables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The Ledger history view</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Database digests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Blockchain data in SQL Server tables</a:t>
            </a: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PAGEIOLATCH</a:t>
            </a:r>
          </a:p>
          <a:p>
            <a:pPr lvl="0">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PAGELATCH</a:t>
            </a:r>
          </a:p>
          <a:p>
            <a:pPr>
              <a:defRPr/>
            </a:pPr>
            <a:r>
              <a:rPr lang="en-US" sz="1800">
                <a:solidFill>
                  <a:srgbClr val="000000"/>
                </a:solidFill>
              </a:rPr>
              <a:t>​</a:t>
            </a:r>
            <a:r>
              <a:rPr lang="en-US" sz="1800" b="0">
                <a:solidFill>
                  <a:srgbClr val="000000"/>
                </a:solidFill>
              </a:rPr>
              <a:t>Spinlocks</a:t>
            </a:r>
          </a:p>
          <a:p>
            <a:pPr>
              <a:defRPr/>
            </a:pPr>
            <a:r>
              <a:rPr lang="en-US" sz="1800">
                <a:solidFill>
                  <a:srgbClr val="000000"/>
                </a:solidFill>
              </a:rPr>
              <a:t>​</a:t>
            </a:r>
            <a:r>
              <a:rPr lang="en-US" sz="1800" b="0">
                <a:solidFill>
                  <a:srgbClr val="000000"/>
                </a:solidFill>
              </a:rPr>
              <a:t>A and B</a:t>
            </a:r>
          </a:p>
          <a:p>
            <a:pPr>
              <a:defRPr/>
            </a:pPr>
            <a:r>
              <a:rPr lang="en-US" sz="1800">
                <a:solidFill>
                  <a:srgbClr val="000000"/>
                </a:solidFill>
              </a:rPr>
              <a:t>​</a:t>
            </a:r>
            <a:r>
              <a:rPr lang="en-US" sz="1800" b="0">
                <a:solidFill>
                  <a:srgbClr val="000000"/>
                </a:solidFill>
              </a:rPr>
              <a:t>Row locks on system pages</a:t>
            </a:r>
          </a:p>
        </p:txBody>
      </p:sp>
    </p:spTree>
    <p:extLst>
      <p:ext uri="{BB962C8B-B14F-4D97-AF65-F5344CB8AC3E}">
        <p14:creationId xmlns:p14="http://schemas.microsoft.com/office/powerpoint/2010/main" val="34522279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Linked Servers</a:t>
            </a:r>
          </a:p>
          <a:p>
            <a:pPr marL="457200" lvl="0" indent="-457200">
              <a:spcAft>
                <a:spcPts val="30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SQL Server Agent jobs</a:t>
            </a:r>
            <a:endParaRPr kumimoji="0" lang="en-US" sz="1800" b="0" i="0" u="none" strike="noStrike" kern="1200" cap="none" spc="0" normalizeH="0" baseline="0" noProof="0">
              <a:ln>
                <a:noFill/>
              </a:ln>
              <a:solidFill>
                <a:srgbClr val="000000"/>
              </a:solidFill>
              <a:effectLst/>
              <a:uLnTx/>
              <a:uFillTx/>
              <a:latin typeface="Segoe UI"/>
            </a:endParaRPr>
          </a:p>
          <a:p>
            <a:pPr marL="457200" lvl="0" indent="-457200">
              <a:spcAft>
                <a:spcPts val="3000"/>
              </a:spcAft>
              <a:buFontTx/>
              <a:buAutoNum type="alphaUcPeriod"/>
            </a:pPr>
            <a:r>
              <a:rPr kumimoji="0" lang="en-US" sz="1800" b="1" i="0" u="none" strike="noStrike" kern="1200" cap="none" spc="0" normalizeH="0" baseline="0" noProof="0">
                <a:ln>
                  <a:noFill/>
                </a:ln>
                <a:solidFill>
                  <a:srgbClr val="000000"/>
                </a:solidFill>
                <a:effectLst/>
                <a:uLnTx/>
                <a:uFillTx/>
                <a:latin typeface="Segoe UI"/>
              </a:rPr>
              <a:t>​</a:t>
            </a:r>
            <a:r>
              <a:rPr lang="en-US" sz="1800">
                <a:solidFill>
                  <a:srgbClr val="000000"/>
                </a:solidFill>
              </a:rPr>
              <a:t>Logins</a:t>
            </a:r>
          </a:p>
          <a:p>
            <a:pPr marL="457200" indent="-457200">
              <a:spcAft>
                <a:spcPts val="3000"/>
              </a:spcAft>
              <a:buFontTx/>
              <a:buAutoNum type="alphaUcPeriod"/>
            </a:pPr>
            <a:r>
              <a:rPr lang="en-US" sz="1800" b="1">
                <a:solidFill>
                  <a:srgbClr val="000000"/>
                </a:solidFill>
              </a:rPr>
              <a:t>​</a:t>
            </a:r>
            <a:r>
              <a:rPr lang="en-US" sz="1800">
                <a:solidFill>
                  <a:srgbClr val="000000"/>
                </a:solidFill>
              </a:rPr>
              <a:t>All of the above</a:t>
            </a:r>
          </a:p>
          <a:p>
            <a:pPr marL="457200" lvl="0" indent="-457200">
              <a:spcAft>
                <a:spcPts val="3000"/>
              </a:spcAft>
              <a:buFontTx/>
              <a:buAutoNum type="alphaUcPeriod"/>
            </a:pPr>
            <a:endParaRPr lang="en-US" sz="1800">
              <a:solidFill>
                <a:srgbClr val="000000"/>
              </a:solidFill>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Improved backup compression</a:t>
            </a:r>
          </a:p>
          <a:p>
            <a:pPr lvl="0">
              <a:defRPr/>
            </a:pPr>
            <a:r>
              <a:rPr kumimoji="0" lang="en-US" sz="1800" b="1" i="0" u="none" strike="noStrike" kern="1200" cap="none" spc="0" normalizeH="0" baseline="0" noProof="0">
                <a:ln>
                  <a:noFill/>
                </a:ln>
                <a:solidFill>
                  <a:srgbClr val="000000"/>
                </a:solidFill>
                <a:effectLst/>
                <a:uLnTx/>
                <a:uFillTx/>
                <a:latin typeface="Segoe UI"/>
                <a:ea typeface="+mn-ea"/>
                <a:cs typeface="+mn-cs"/>
              </a:rPr>
              <a:t>​</a:t>
            </a:r>
            <a:r>
              <a:rPr lang="en-US" sz="1800" b="0">
                <a:solidFill>
                  <a:srgbClr val="000000"/>
                </a:solidFill>
              </a:rPr>
              <a:t>Cross-platform backups on SQL Server for Linux</a:t>
            </a:r>
          </a:p>
          <a:p>
            <a:pPr>
              <a:defRPr/>
            </a:pPr>
            <a:r>
              <a:rPr lang="en-US" sz="1800">
                <a:solidFill>
                  <a:srgbClr val="000000"/>
                </a:solidFill>
              </a:rPr>
              <a:t>​</a:t>
            </a:r>
            <a:r>
              <a:rPr lang="en-US" sz="1800" b="0">
                <a:solidFill>
                  <a:srgbClr val="000000"/>
                </a:solidFill>
              </a:rPr>
              <a:t>Offload CPU resources for SQL query workloads</a:t>
            </a:r>
          </a:p>
          <a:p>
            <a:pPr>
              <a:defRPr/>
            </a:pPr>
            <a:r>
              <a:rPr lang="en-US" sz="1800">
                <a:solidFill>
                  <a:srgbClr val="000000"/>
                </a:solidFill>
              </a:rPr>
              <a:t>​</a:t>
            </a:r>
            <a:r>
              <a:rPr lang="en-US" sz="1800" b="0">
                <a:solidFill>
                  <a:srgbClr val="000000"/>
                </a:solidFill>
              </a:rPr>
              <a:t>A and C</a:t>
            </a:r>
          </a:p>
          <a:p>
            <a:pPr>
              <a:defRPr/>
            </a:pPr>
            <a:r>
              <a:rPr lang="en-US" sz="1800">
                <a:solidFill>
                  <a:srgbClr val="000000"/>
                </a:solidFill>
              </a:rPr>
              <a:t>​</a:t>
            </a:r>
            <a:r>
              <a:rPr lang="en-US" sz="1800" b="0">
                <a:solidFill>
                  <a:srgbClr val="000000"/>
                </a:solidFill>
              </a:rPr>
              <a:t>All of the above</a:t>
            </a:r>
          </a:p>
        </p:txBody>
      </p:sp>
    </p:spTree>
    <p:extLst>
      <p:ext uri="{BB962C8B-B14F-4D97-AF65-F5344CB8AC3E}">
        <p14:creationId xmlns:p14="http://schemas.microsoft.com/office/powerpoint/2010/main" val="252875488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a:t>SQL Server 2022 is an industry proven engine with enhancements in </a:t>
            </a:r>
            <a:r>
              <a:rPr lang="en-US" sz="2000" b="1"/>
              <a:t>security, scalability, and availability</a:t>
            </a:r>
          </a:p>
          <a:p>
            <a:pPr>
              <a:spcAft>
                <a:spcPts val="2400"/>
              </a:spcAft>
            </a:pPr>
            <a:r>
              <a:rPr lang="en-US" sz="2000" b="1"/>
              <a:t>Ledger for SQL Server </a:t>
            </a:r>
            <a:r>
              <a:rPr lang="en-US" sz="2000"/>
              <a:t>provides a tamper evidence record using blockchain technology</a:t>
            </a:r>
          </a:p>
          <a:p>
            <a:pPr>
              <a:spcAft>
                <a:spcPts val="2400"/>
              </a:spcAft>
            </a:pPr>
            <a:r>
              <a:rPr lang="en-US" sz="2000"/>
              <a:t>Latch page concurrency improvements made management of </a:t>
            </a:r>
            <a:r>
              <a:rPr lang="en-US" sz="2000" b="1"/>
              <a:t>tempdb “hands-free”</a:t>
            </a:r>
          </a:p>
          <a:p>
            <a:pPr>
              <a:spcAft>
                <a:spcPts val="2400"/>
              </a:spcAft>
            </a:pPr>
            <a:r>
              <a:rPr lang="en-US" sz="2000" b="1"/>
              <a:t>Enhancements in availability </a:t>
            </a:r>
            <a:r>
              <a:rPr lang="en-US" sz="2000"/>
              <a:t>include contained AG, </a:t>
            </a:r>
            <a:br>
              <a:rPr lang="en-US" sz="2000"/>
            </a:br>
            <a:r>
              <a:rPr lang="en-US" sz="2000"/>
              <a:t>cross-platform snapshot backups, and Intel QuickAssist backup compression</a:t>
            </a:r>
          </a:p>
          <a:p>
            <a:pPr>
              <a:spcAft>
                <a:spcPts val="2400"/>
              </a:spcAft>
            </a:pPr>
            <a:r>
              <a:rPr lang="en-US" sz="2000"/>
              <a:t>There are over </a:t>
            </a:r>
            <a:r>
              <a:rPr lang="en-US" sz="2000" b="1"/>
              <a:t>25+ major engine enhancements </a:t>
            </a:r>
            <a:r>
              <a:rPr lang="en-US" sz="200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3139321"/>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a:solidFill>
                  <a:schemeClr val="accent1"/>
                </a:solidFill>
                <a:latin typeface="+mj-lt"/>
              </a:rPr>
              <a:t>Solution</a:t>
            </a:r>
          </a:p>
          <a:p>
            <a:pPr defTabSz="914192">
              <a:spcAft>
                <a:spcPts val="1200"/>
              </a:spcAft>
              <a:defRPr/>
            </a:pPr>
            <a:r>
              <a:rPr lang="en-US" sz="1600" b="1">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a:latin typeface="Segoe UI Semibold"/>
                <a:cs typeface="Segoe UI Semibold"/>
              </a:rPr>
              <a:t>We add a contained master and msdb database to the AG</a:t>
            </a:r>
          </a:p>
          <a:p>
            <a:pPr marL="228600" lvl="0" indent="-228600" defTabSz="914192">
              <a:spcAft>
                <a:spcPts val="1200"/>
              </a:spcAft>
              <a:buFont typeface="Arial" panose="020B0604020202020204" pitchFamily="34" charset="0"/>
              <a:buChar char="•"/>
              <a:defRPr/>
            </a:pPr>
            <a:r>
              <a:rPr lang="en-US" sz="1400" b="1">
                <a:latin typeface="Segoe UI Semibold"/>
                <a:cs typeface="Segoe UI Semibold"/>
              </a:rPr>
              <a:t>Connect with listener and contained master and msdb are used</a:t>
            </a:r>
          </a:p>
          <a:p>
            <a:pPr marL="228600" lvl="0" indent="-228600" defTabSz="914192">
              <a:spcAft>
                <a:spcPts val="1200"/>
              </a:spcAft>
              <a:buFont typeface="Arial" panose="020B0604020202020204" pitchFamily="34" charset="0"/>
              <a:buChar char="•"/>
              <a:defRPr/>
            </a:pPr>
            <a:r>
              <a:rPr lang="en-US" sz="1400" b="1">
                <a:latin typeface="Segoe UI Semibold"/>
                <a:cs typeface="Segoe UI Semibold"/>
              </a:rPr>
              <a:t>Connect directly and default master and model are used.</a:t>
            </a:r>
          </a:p>
          <a:p>
            <a:pPr marL="228600" lvl="0" indent="-228600" defTabSz="914192">
              <a:spcAft>
                <a:spcPts val="1200"/>
              </a:spcAft>
              <a:buFont typeface="Arial" panose="020B0604020202020204" pitchFamily="34" charset="0"/>
              <a:buChar char="•"/>
              <a:defRPr/>
            </a:pPr>
            <a:r>
              <a:rPr lang="en-US" sz="1400" b="1">
                <a:latin typeface="Segoe UI Semibold"/>
                <a:cs typeface="Segoe UI Semibold"/>
              </a:rPr>
              <a:t>SQL Server agent enhanced to understand contained msdb</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latin typeface="Segoe UI Semibold"/>
              </a:rPr>
              <a:t>Data virtualization and object storage</a:t>
            </a:r>
            <a:br>
              <a:rPr lang="en-US"/>
            </a:br>
            <a:r>
              <a:rPr lang="en-US" sz="200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a:solidFill>
                  <a:schemeClr val="accent1"/>
                </a:solidFill>
                <a:latin typeface="+mj-lt"/>
              </a:rPr>
              <a:t>S3</a:t>
            </a:r>
            <a:r>
              <a:rPr lang="en-US" sz="2000">
                <a:solidFill>
                  <a:srgbClr val="0078D4"/>
                </a:solidFill>
                <a:latin typeface="+mj-lt"/>
              </a:rPr>
              <a:t> </a:t>
            </a:r>
            <a:r>
              <a:rPr lang="en-US" sz="2000">
                <a:solidFill>
                  <a:schemeClr val="tx1"/>
                </a:solidFill>
                <a:latin typeface="+mj-lt"/>
              </a:rPr>
              <a:t>created by Amazon but…open protocol</a:t>
            </a:r>
          </a:p>
          <a:p>
            <a:pPr lvl="0" defTabSz="932472" fontAlgn="base">
              <a:spcBef>
                <a:spcPct val="0"/>
              </a:spcBef>
              <a:spcAft>
                <a:spcPts val="2400"/>
              </a:spcAft>
            </a:pPr>
            <a:r>
              <a:rPr lang="en-US" sz="2000">
                <a:solidFill>
                  <a:schemeClr val="tx1"/>
                </a:solidFill>
                <a:latin typeface="+mj-lt"/>
              </a:rPr>
              <a:t>Popular object storage protocol</a:t>
            </a:r>
          </a:p>
          <a:p>
            <a:pPr lvl="0" defTabSz="932472" fontAlgn="base">
              <a:spcBef>
                <a:spcPct val="0"/>
              </a:spcBef>
              <a:spcAft>
                <a:spcPts val="2400"/>
              </a:spcAft>
            </a:pPr>
            <a:r>
              <a:rPr lang="en-US" sz="200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a:solidFill>
                  <a:schemeClr val="accent1"/>
                </a:solidFill>
                <a:latin typeface="+mj-lt"/>
              </a:rPr>
              <a:t>Parquet </a:t>
            </a:r>
            <a:r>
              <a:rPr lang="en-US" sz="2000">
                <a:solidFill>
                  <a:schemeClr val="tx1"/>
                </a:solidFill>
                <a:latin typeface="+mj-lt"/>
              </a:rPr>
              <a:t>is an open-source file format</a:t>
            </a:r>
          </a:p>
          <a:p>
            <a:pPr defTabSz="932472" fontAlgn="base">
              <a:spcBef>
                <a:spcPct val="0"/>
              </a:spcBef>
              <a:spcAft>
                <a:spcPts val="2400"/>
              </a:spcAft>
            </a:pPr>
            <a:r>
              <a:rPr lang="en-US" sz="2000">
                <a:solidFill>
                  <a:schemeClr val="tx1"/>
                </a:solidFill>
                <a:latin typeface="+mj-lt"/>
              </a:rPr>
              <a:t>Schema built-in</a:t>
            </a:r>
          </a:p>
          <a:p>
            <a:pPr defTabSz="932472" fontAlgn="base">
              <a:spcBef>
                <a:spcPct val="0"/>
              </a:spcBef>
              <a:spcAft>
                <a:spcPts val="2400"/>
              </a:spcAft>
            </a:pPr>
            <a:r>
              <a:rPr lang="en-US" sz="200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a:solidFill>
                  <a:schemeClr val="tx1"/>
                </a:solidFill>
                <a:latin typeface="+mj-lt"/>
              </a:rPr>
              <a:t>Delta lake is an</a:t>
            </a:r>
            <a:br>
              <a:rPr lang="en-US" sz="2000">
                <a:solidFill>
                  <a:schemeClr val="tx1"/>
                </a:solidFill>
                <a:latin typeface="+mj-lt"/>
              </a:rPr>
            </a:br>
            <a:r>
              <a:rPr lang="en-US" sz="2000">
                <a:solidFill>
                  <a:schemeClr val="tx1"/>
                </a:solidFill>
                <a:latin typeface="+mj-lt"/>
              </a:rPr>
              <a:t>open-source storage architecture with</a:t>
            </a:r>
            <a:br>
              <a:rPr lang="en-US" sz="2000">
                <a:solidFill>
                  <a:schemeClr val="tx1"/>
                </a:solidFill>
                <a:latin typeface="+mj-lt"/>
              </a:rPr>
            </a:br>
            <a:r>
              <a:rPr lang="en-US" sz="2000">
                <a:solidFill>
                  <a:schemeClr val="accent1"/>
                </a:solidFill>
                <a:latin typeface="+mj-lt"/>
              </a:rPr>
              <a:t>delta tables</a:t>
            </a:r>
          </a:p>
          <a:p>
            <a:pPr defTabSz="932472" fontAlgn="base">
              <a:spcBef>
                <a:spcPct val="0"/>
              </a:spcBef>
              <a:spcAft>
                <a:spcPts val="2400"/>
              </a:spcAft>
            </a:pPr>
            <a:r>
              <a:rPr lang="en-US" sz="2000">
                <a:solidFill>
                  <a:schemeClr val="tx1"/>
                </a:solidFill>
                <a:latin typeface="+mj-lt"/>
              </a:rPr>
              <a:t>Parquet files +</a:t>
            </a:r>
          </a:p>
          <a:p>
            <a:pPr defTabSz="932472" fontAlgn="base">
              <a:spcBef>
                <a:spcPct val="0"/>
              </a:spcBef>
              <a:spcAft>
                <a:spcPts val="2400"/>
              </a:spcAft>
            </a:pPr>
            <a:r>
              <a:rPr lang="en-US" sz="2000">
                <a:solidFill>
                  <a:schemeClr val="tx1"/>
                </a:solidFill>
                <a:latin typeface="+mj-lt"/>
              </a:rPr>
              <a:t>Basic transaction</a:t>
            </a:r>
            <a:br>
              <a:rPr lang="en-US" sz="2000">
                <a:solidFill>
                  <a:schemeClr val="tx1"/>
                </a:solidFill>
                <a:latin typeface="+mj-lt"/>
              </a:rPr>
            </a:br>
            <a:r>
              <a:rPr lang="en-US" sz="200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latin typeface="Segoe UI Semibold"/>
              </a:rPr>
              <a:t>Data virtualization in SQL Server 2022</a:t>
            </a:r>
            <a:br>
              <a:rPr lang="en-US"/>
            </a:br>
            <a:endParaRPr lang="en-US" sz="200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8534619"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a:t>system </a:t>
            </a:r>
          </a:p>
          <a:p>
            <a:pPr algn="ctr"/>
            <a:r>
              <a:rPr lang="en-US" sz="140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a:solidFill>
                  <a:schemeClr val="accent1"/>
                </a:solidFill>
              </a:rPr>
              <a:t>User </a:t>
            </a:r>
          </a:p>
          <a:p>
            <a:pPr algn="ctr"/>
            <a:r>
              <a:rPr lang="en-US" sz="140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a:solidFill>
                  <a:schemeClr val="accent1"/>
                </a:solidFill>
              </a:rPr>
              <a:t>master</a:t>
            </a:r>
          </a:p>
          <a:p>
            <a:pPr algn="ctr"/>
            <a:r>
              <a:rPr lang="en-US" sz="140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a:solidFill>
                  <a:schemeClr val="accent1"/>
                </a:solidFill>
              </a:rPr>
              <a:t>database </a:t>
            </a:r>
          </a:p>
          <a:p>
            <a:pPr algn="ctr"/>
            <a:r>
              <a:rPr lang="en-US" sz="1400">
                <a:solidFill>
                  <a:schemeClr val="accent1"/>
                </a:solidFill>
              </a:rPr>
              <a:t>scoped </a:t>
            </a:r>
          </a:p>
          <a:p>
            <a:pPr algn="ctr"/>
            <a:r>
              <a:rPr lang="en-US" sz="140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a:solidFill>
                  <a:schemeClr val="accent1"/>
                </a:solidFill>
              </a:rPr>
              <a:t>external file </a:t>
            </a:r>
          </a:p>
          <a:p>
            <a:pPr algn="ctr"/>
            <a:r>
              <a:rPr lang="en-US" sz="140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a:solidFill>
                  <a:schemeClr val="accent1"/>
                </a:solidFill>
              </a:rPr>
              <a:t>external </a:t>
            </a:r>
          </a:p>
          <a:p>
            <a:pPr algn="ctr"/>
            <a:r>
              <a:rPr lang="en-US" sz="140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a:solidFill>
                  <a:schemeClr val="accent1"/>
                </a:solidFill>
              </a:rPr>
              <a:t>external </a:t>
            </a:r>
          </a:p>
          <a:p>
            <a:pPr algn="ctr"/>
            <a:r>
              <a:rPr lang="en-US" sz="140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a:latin typeface="+mj-lt"/>
              </a:rPr>
              <a:t>Install </a:t>
            </a:r>
          </a:p>
          <a:p>
            <a:r>
              <a:rPr lang="en-US" sz="140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a:latin typeface="+mj-lt"/>
              </a:rPr>
              <a:t>Polybase </a:t>
            </a:r>
          </a:p>
          <a:p>
            <a:r>
              <a:rPr lang="en-US" sz="140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a:latin typeface="+mj-lt"/>
              </a:rPr>
              <a:t>Performance Best </a:t>
            </a:r>
          </a:p>
          <a:p>
            <a:r>
              <a:rPr lang="en-US" sz="140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a:solidFill>
                  <a:schemeClr val="accent1"/>
                </a:solidFill>
                <a:effectLst/>
                <a:latin typeface="Consolas" panose="020B0609020204030204" pitchFamily="49" charset="0"/>
              </a:rPr>
              <a:t>BACKUP DATABASE &lt;db&gt;</a:t>
            </a:r>
          </a:p>
          <a:p>
            <a:r>
              <a:rPr lang="en-US" sz="2000" b="0">
                <a:solidFill>
                  <a:schemeClr val="accent1"/>
                </a:solidFill>
                <a:effectLst/>
                <a:latin typeface="Consolas" panose="020B0609020204030204" pitchFamily="49" charset="0"/>
              </a:rPr>
              <a:t>TO URL = </a:t>
            </a:r>
            <a:r>
              <a:rPr lang="en-US" sz="2000" b="0">
                <a:solidFill>
                  <a:srgbClr val="CE9178"/>
                </a:solidFill>
                <a:effectLst/>
                <a:latin typeface="Consolas" panose="020B0609020204030204" pitchFamily="49" charset="0"/>
              </a:rPr>
              <a:t>‘s3:&lt;bucket&gt;/&lt;file&gt;’</a:t>
            </a:r>
            <a:endParaRPr lang="en-US" sz="2000" b="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a:solidFill>
                  <a:schemeClr val="accent1"/>
                </a:solidFill>
                <a:effectLst/>
                <a:latin typeface="Consolas" panose="020B0609020204030204" pitchFamily="49" charset="0"/>
              </a:rPr>
              <a:t>RESTORE DATABASE &lt;db&gt;</a:t>
            </a:r>
          </a:p>
          <a:p>
            <a:r>
              <a:rPr lang="en-US" sz="2000" b="0">
                <a:solidFill>
                  <a:schemeClr val="accent1"/>
                </a:solidFill>
                <a:effectLst/>
                <a:latin typeface="Consolas" panose="020B0609020204030204" pitchFamily="49" charset="0"/>
              </a:rPr>
              <a:t>FROM URL = </a:t>
            </a:r>
            <a:r>
              <a:rPr lang="en-US" sz="2000" b="0">
                <a:solidFill>
                  <a:srgbClr val="CE9178"/>
                </a:solidFill>
                <a:effectLst/>
                <a:latin typeface="Consolas" panose="020B0609020204030204" pitchFamily="49" charset="0"/>
              </a:rPr>
              <a:t>‘s3:&lt;bucket&gt;/&lt;file&gt;’</a:t>
            </a:r>
            <a:endParaRPr lang="en-US" sz="2000" b="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a:solidFill>
                  <a:schemeClr val="accent1"/>
                </a:solidFill>
                <a:effectLst/>
                <a:latin typeface="Consolas" panose="020B0609020204030204" pitchFamily="49" charset="0"/>
              </a:rPr>
              <a:t>REST API</a:t>
            </a:r>
            <a:endParaRPr lang="en-US"/>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a:latin typeface="+mj-lt"/>
              </a:rPr>
              <a:t>Can I migrate from </a:t>
            </a:r>
          </a:p>
          <a:p>
            <a:pPr algn="l"/>
            <a:r>
              <a:rPr lang="en-US" sz="160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033223"/>
            <a:ext cx="9144000" cy="498598"/>
          </a:xfrm>
        </p:spPr>
        <p:txBody>
          <a:bodyPr/>
          <a:lstStyle/>
          <a:p>
            <a:r>
              <a:rPr lang="en-US"/>
              <a:t>Exercises</a:t>
            </a:r>
          </a:p>
        </p:txBody>
      </p:sp>
      <p:sp>
        <p:nvSpPr>
          <p:cNvPr id="3" name="Text Placeholder 2">
            <a:extLst>
              <a:ext uri="{FF2B5EF4-FFF2-40B4-BE49-F238E27FC236}">
                <a16:creationId xmlns:a16="http://schemas.microsoft.com/office/drawing/2014/main" id="{57B85DE1-CE79-7EDE-4AEF-18BE598FCE0D}"/>
              </a:ext>
            </a:extLst>
          </p:cNvPr>
          <p:cNvSpPr>
            <a:spLocks noGrp="1"/>
          </p:cNvSpPr>
          <p:nvPr>
            <p:ph type="body" sz="quarter" idx="12"/>
          </p:nvPr>
        </p:nvSpPr>
        <p:spPr>
          <a:xfrm>
            <a:off x="585216" y="3977319"/>
            <a:ext cx="9144000" cy="2031325"/>
          </a:xfrm>
        </p:spPr>
        <p:txBody>
          <a:bodyPr/>
          <a:lstStyle/>
          <a:p>
            <a:r>
              <a:rPr lang="en-US">
                <a:latin typeface="+mj-lt"/>
              </a:rPr>
              <a:t>Exercise 5.0</a:t>
            </a:r>
            <a:r>
              <a:rPr lang="en-US"/>
              <a:t>—Try out OPENROWSET with public data sets</a:t>
            </a:r>
            <a:br>
              <a:rPr lang="en-US"/>
            </a:br>
            <a:r>
              <a:rPr lang="en-US">
                <a:latin typeface="+mj-lt"/>
              </a:rPr>
              <a:t>Exercise 5.1</a:t>
            </a:r>
            <a:r>
              <a:rPr lang="en-US"/>
              <a:t>—Notebooks with parquet and S3</a:t>
            </a:r>
            <a:br>
              <a:rPr lang="en-US"/>
            </a:br>
            <a:r>
              <a:rPr lang="en-US">
                <a:latin typeface="+mj-lt"/>
              </a:rPr>
              <a:t>Exercise 5.2</a:t>
            </a:r>
            <a:r>
              <a:rPr lang="en-US"/>
              <a:t>—Notebooks with delta and S3</a:t>
            </a:r>
            <a:br>
              <a:rPr lang="en-US"/>
            </a:br>
            <a:br>
              <a:rPr lang="en-US"/>
            </a:br>
            <a:r>
              <a:rPr lang="en-US">
                <a:solidFill>
                  <a:schemeClr val="accent1">
                    <a:lumMod val="40000"/>
                    <a:lumOff val="60000"/>
                  </a:schemeClr>
                </a:solidFill>
                <a:latin typeface="+mj-lt"/>
              </a:rPr>
              <a:t>Bonus: 5.3</a:t>
            </a:r>
            <a:r>
              <a:rPr lang="en-US">
                <a:solidFill>
                  <a:schemeClr val="accent1">
                    <a:lumMod val="40000"/>
                    <a:lumOff val="60000"/>
                  </a:schemeClr>
                </a:solidFill>
              </a:rPr>
              <a:t>—Notebooks with backup/restore and S3</a:t>
            </a:r>
            <a:br>
              <a:rPr lang="en-US">
                <a:solidFill>
                  <a:schemeClr val="accent1">
                    <a:lumMod val="40000"/>
                    <a:lumOff val="60000"/>
                  </a:schemeClr>
                </a:solidFill>
              </a:rPr>
            </a:br>
            <a:r>
              <a:rPr lang="en-US">
                <a:solidFill>
                  <a:schemeClr val="accent1">
                    <a:lumMod val="40000"/>
                    <a:lumOff val="60000"/>
                  </a:schemeClr>
                </a:solidFill>
                <a:latin typeface="+mj-lt"/>
              </a:rPr>
              <a:t>Advanced: 5.4</a:t>
            </a:r>
            <a:r>
              <a:rPr lang="en-US">
                <a:solidFill>
                  <a:schemeClr val="accent1">
                    <a:lumMod val="40000"/>
                    <a:lumOff val="60000"/>
                  </a:schemeClr>
                </a:solidFill>
              </a:rPr>
              <a:t>—Using minio server with S3</a:t>
            </a: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Using REST API to S3 object providers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Create delta table files on REST API data sources from a SELECT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Access parquet files on ODBC data sources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A and B</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168509425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a:t>New REST API data sources </a:t>
            </a:r>
            <a:r>
              <a:rPr lang="en-US" sz="2000"/>
              <a:t>include Azure Blob Storage, Azure Data Lake Storage Gen2, and S3 compatible object store providers</a:t>
            </a:r>
          </a:p>
          <a:p>
            <a:pPr lvl="0">
              <a:spcAft>
                <a:spcPts val="2400"/>
              </a:spcAft>
            </a:pPr>
            <a:r>
              <a:rPr lang="en-US" sz="2000"/>
              <a:t>SQL Server 2022 now natively recognizes </a:t>
            </a:r>
            <a:r>
              <a:rPr lang="en-US" sz="2000" b="1"/>
              <a:t>parquet and delta table </a:t>
            </a:r>
            <a:r>
              <a:rPr lang="en-US" sz="2000"/>
              <a:t>file formats</a:t>
            </a:r>
          </a:p>
          <a:p>
            <a:pPr lvl="0">
              <a:spcAft>
                <a:spcPts val="2400"/>
              </a:spcAft>
            </a:pPr>
            <a:r>
              <a:rPr lang="en-US" sz="2000"/>
              <a:t>SQL Server and </a:t>
            </a:r>
            <a:r>
              <a:rPr lang="en-US" sz="2000" b="1"/>
              <a:t>backup and restore </a:t>
            </a:r>
            <a:r>
              <a:rPr lang="en-US" sz="2000"/>
              <a:t>native backups to and from </a:t>
            </a:r>
            <a:r>
              <a:rPr lang="en-US" sz="2000" b="1"/>
              <a:t>S3</a:t>
            </a:r>
            <a:r>
              <a:rPr lang="en-US" sz="2000"/>
              <a:t> compatible object store providers</a:t>
            </a:r>
            <a:endParaRPr lang="en-US" sz="2000" b="1"/>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a:t>Enhance your application with new </a:t>
            </a:r>
            <a:br>
              <a:rPr lang="en-US" sz="3600" spc="-69"/>
            </a:br>
            <a:r>
              <a:rPr lang="en-US" sz="3600" spc="-69"/>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indent="-457200">
              <a:spcAft>
                <a:spcPts val="600"/>
              </a:spcAft>
              <a:defRPr/>
            </a:pPr>
            <a:r>
              <a:rPr lang="en-US" sz="1600">
                <a:gradFill>
                  <a:gsLst>
                    <a:gs pos="2917">
                      <a:prstClr val="white"/>
                    </a:gs>
                    <a:gs pos="30000">
                      <a:prstClr val="white"/>
                    </a:gs>
                  </a:gsLst>
                  <a:lin ang="5400000" scaled="0"/>
                </a:gradFill>
              </a:rPr>
              <a:t>Exercises</a:t>
            </a:r>
          </a:p>
          <a:p>
            <a:pPr marL="457200" lvl="0" indent="-457200">
              <a:spcAft>
                <a:spcPts val="600"/>
              </a:spcAft>
              <a:defRPr/>
            </a:pPr>
            <a:r>
              <a:rPr lang="en-US" sz="160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TotalTime>
  <Words>10941</Words>
  <Application>Microsoft Office PowerPoint</Application>
  <PresentationFormat>Widescreen</PresentationFormat>
  <Paragraphs>1759</Paragraphs>
  <Slides>112</Slides>
  <Notes>94</Notes>
  <HiddenSlides>2</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112</vt:i4>
      </vt:variant>
    </vt:vector>
  </HeadingPairs>
  <TitlesOfParts>
    <vt:vector size="128"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 (Preview)</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SQL Server 2022 on Linux, Containers, Kubernetes</vt:lpstr>
      <vt:lpstr>SQL Server 2022 on Azure Virtual Machine</vt:lpstr>
      <vt:lpstr>Knowledge check</vt:lpstr>
      <vt:lpstr>Summary</vt:lpstr>
      <vt:lpstr>Connect SQL Server 2022 to Azure</vt:lpstr>
      <vt:lpstr>Has SQL Server been hybrid?</vt:lpstr>
      <vt:lpstr>Has SQL Server been hybrid?</vt:lpstr>
      <vt:lpstr>Azure Arc-enabled SQL Server</vt:lpstr>
      <vt:lpstr>SQL Server 2022 Cloud connected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2022-10-27T21:09:46Z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